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RRE-EMMANUEL PANIER" initials="PP" lastIdx="10" clrIdx="0">
    <p:extLst>
      <p:ext uri="{19B8F6BF-5375-455C-9EA6-DF929625EA0E}">
        <p15:presenceInfo xmlns:p15="http://schemas.microsoft.com/office/powerpoint/2012/main" userId="S-1-5-21-1616320312-2655828719-4280963109-737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>
      <p:cViewPr varScale="1">
        <p:scale>
          <a:sx n="68" d="100"/>
          <a:sy n="68" d="100"/>
        </p:scale>
        <p:origin x="74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470C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470C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470C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22551" y="2724150"/>
            <a:ext cx="7946897" cy="721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4470C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7302" y="1365757"/>
            <a:ext cx="11677395" cy="15805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generation2024@enseignementsup.gouv.f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mailto:generation2024@enseignementsup.gouv.f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vis-situation-sirene.insee.fr/" TargetMode="External"/><Relationship Id="rId2" Type="http://schemas.openxmlformats.org/officeDocument/2006/relationships/hyperlink" Target="https://www.demarches-simplifiees.fr/commencer/2hs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demarches-simplifiees.fr/commencer/2hs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aq.demarches-simplifiees.fr/article/34-je-dois-confirmer-mon-compte-a-chaque-connexio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generation2024@enseignementsup.gouv.f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0351" y="2418588"/>
            <a:ext cx="6245860" cy="1495922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marR="5080" indent="1905" algn="ctr">
              <a:lnSpc>
                <a:spcPts val="3670"/>
              </a:lnSpc>
              <a:spcBef>
                <a:spcPts val="565"/>
              </a:spcBef>
            </a:pPr>
            <a:r>
              <a:rPr sz="3400" b="0" spc="-35" dirty="0">
                <a:solidFill>
                  <a:srgbClr val="006EC0"/>
                </a:solidFill>
                <a:latin typeface="Calibri Light"/>
                <a:cs typeface="Calibri Light"/>
              </a:rPr>
              <a:t>Comment </a:t>
            </a:r>
            <a:r>
              <a:rPr sz="3400" b="0" spc="-25" dirty="0">
                <a:solidFill>
                  <a:srgbClr val="006EC0"/>
                </a:solidFill>
                <a:latin typeface="Calibri Light"/>
                <a:cs typeface="Calibri Light"/>
              </a:rPr>
              <a:t>déposer </a:t>
            </a:r>
            <a:r>
              <a:rPr sz="3400" b="0" spc="-15" dirty="0" err="1">
                <a:solidFill>
                  <a:srgbClr val="006EC0"/>
                </a:solidFill>
                <a:latin typeface="Calibri Light"/>
                <a:cs typeface="Calibri Light"/>
              </a:rPr>
              <a:t>une</a:t>
            </a:r>
            <a:r>
              <a:rPr sz="3400" b="0" spc="-15" dirty="0">
                <a:solidFill>
                  <a:srgbClr val="006EC0"/>
                </a:solidFill>
                <a:latin typeface="Calibri Light"/>
                <a:cs typeface="Calibri Light"/>
              </a:rPr>
              <a:t> </a:t>
            </a:r>
            <a:r>
              <a:rPr lang="fr-FR" sz="3400" b="0" spc="-35" dirty="0" smtClean="0">
                <a:solidFill>
                  <a:srgbClr val="006EC0"/>
                </a:solidFill>
                <a:latin typeface="Calibri Light"/>
                <a:cs typeface="Calibri Light"/>
              </a:rPr>
              <a:t>offre « 2h de sport en plus au collège » (2HSC)  </a:t>
            </a:r>
            <a:r>
              <a:rPr sz="3400" b="0" spc="-15" dirty="0" smtClean="0">
                <a:solidFill>
                  <a:srgbClr val="006EC0"/>
                </a:solidFill>
                <a:latin typeface="Calibri Light"/>
                <a:cs typeface="Calibri Light"/>
              </a:rPr>
              <a:t>sur </a:t>
            </a:r>
            <a:r>
              <a:rPr sz="3400" b="0" spc="-35" dirty="0" smtClean="0">
                <a:solidFill>
                  <a:srgbClr val="006EC0"/>
                </a:solidFill>
                <a:latin typeface="Calibri Light"/>
                <a:cs typeface="Calibri Light"/>
              </a:rPr>
              <a:t>D</a:t>
            </a:r>
            <a:r>
              <a:rPr lang="fr-FR" sz="3400" b="0" spc="-35" dirty="0" smtClean="0">
                <a:solidFill>
                  <a:srgbClr val="006EC0"/>
                </a:solidFill>
                <a:latin typeface="Calibri Light"/>
                <a:cs typeface="Calibri Light"/>
              </a:rPr>
              <a:t>e</a:t>
            </a:r>
            <a:r>
              <a:rPr sz="3400" b="0" spc="-35" dirty="0" smtClean="0">
                <a:solidFill>
                  <a:srgbClr val="006EC0"/>
                </a:solidFill>
                <a:latin typeface="Calibri Light"/>
                <a:cs typeface="Calibri Light"/>
              </a:rPr>
              <a:t>marches-</a:t>
            </a:r>
            <a:r>
              <a:rPr sz="3400" b="0" spc="-35" dirty="0" err="1" smtClean="0">
                <a:solidFill>
                  <a:srgbClr val="006EC0"/>
                </a:solidFill>
                <a:latin typeface="Calibri Light"/>
                <a:cs typeface="Calibri Light"/>
              </a:rPr>
              <a:t>simplifi</a:t>
            </a:r>
            <a:r>
              <a:rPr lang="fr-FR" sz="3400" b="0" spc="-35" dirty="0" smtClean="0">
                <a:solidFill>
                  <a:srgbClr val="006EC0"/>
                </a:solidFill>
                <a:latin typeface="Calibri Light"/>
                <a:cs typeface="Calibri Light"/>
              </a:rPr>
              <a:t>e</a:t>
            </a:r>
            <a:r>
              <a:rPr sz="3400" b="0" spc="-35" dirty="0" err="1" smtClean="0">
                <a:solidFill>
                  <a:srgbClr val="006EC0"/>
                </a:solidFill>
                <a:latin typeface="Calibri Light"/>
                <a:cs typeface="Calibri Light"/>
              </a:rPr>
              <a:t>es</a:t>
            </a:r>
            <a:r>
              <a:rPr sz="3400" b="0" dirty="0" smtClean="0">
                <a:solidFill>
                  <a:srgbClr val="006EC0"/>
                </a:solidFill>
                <a:latin typeface="Calibri Light"/>
                <a:cs typeface="Calibri Light"/>
              </a:rPr>
              <a:t>?</a:t>
            </a:r>
            <a:endParaRPr sz="34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50822" y="4453890"/>
            <a:ext cx="8878570" cy="1464503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algn="ctr">
              <a:lnSpc>
                <a:spcPts val="2600"/>
              </a:lnSpc>
              <a:spcBef>
                <a:spcPts val="420"/>
              </a:spcBef>
            </a:pPr>
            <a:r>
              <a:rPr lang="fr-FR" sz="20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Ce tuto permet de vous accompagner </a:t>
            </a:r>
            <a:r>
              <a:rPr sz="2000" b="1" i="1" spc="-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dans </a:t>
            </a:r>
            <a:r>
              <a:rPr sz="20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le </a:t>
            </a:r>
            <a:r>
              <a:rPr sz="2000" b="1" i="1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dépôt </a:t>
            </a:r>
            <a:r>
              <a:rPr sz="2000" b="1" i="1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et </a:t>
            </a:r>
            <a:r>
              <a:rPr sz="20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le </a:t>
            </a:r>
            <a:r>
              <a:rPr sz="2000" b="1" i="1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suivi </a:t>
            </a:r>
            <a:r>
              <a:rPr sz="2000" b="1" i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de </a:t>
            </a:r>
            <a:r>
              <a:rPr lang="fr-FR" sz="2000" b="1" i="1" spc="-1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votre proposition d’offre </a:t>
            </a:r>
            <a:r>
              <a:rPr lang="fr-FR" sz="2000" b="1" spc="-35" dirty="0">
                <a:solidFill>
                  <a:srgbClr val="006E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 2h </a:t>
            </a:r>
            <a:r>
              <a:rPr lang="fr-FR" sz="2000" b="1" spc="-35" dirty="0" smtClean="0">
                <a:solidFill>
                  <a:srgbClr val="006E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sport </a:t>
            </a:r>
            <a:r>
              <a:rPr lang="fr-FR" sz="2000" b="1" spc="-35" dirty="0">
                <a:solidFill>
                  <a:srgbClr val="006E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plus au collège </a:t>
            </a:r>
            <a:r>
              <a:rPr lang="fr-FR" sz="2000" b="1" spc="-35" dirty="0" smtClean="0">
                <a:solidFill>
                  <a:srgbClr val="006E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» (2HSC)</a:t>
            </a:r>
            <a:r>
              <a:rPr sz="2000" i="1" spc="-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1270" algn="ctr">
              <a:lnSpc>
                <a:spcPct val="100000"/>
              </a:lnSpc>
              <a:spcBef>
                <a:spcPts val="480"/>
              </a:spcBef>
            </a:pPr>
            <a:r>
              <a:rPr sz="2000" i="1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Vous </a:t>
            </a:r>
            <a:r>
              <a:rPr sz="2000" i="1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avez </a:t>
            </a:r>
            <a:r>
              <a:rPr sz="2000" i="1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des </a:t>
            </a:r>
            <a:r>
              <a:rPr sz="2000" i="1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questions </a:t>
            </a:r>
            <a:r>
              <a:rPr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? </a:t>
            </a:r>
            <a:r>
              <a:rPr sz="2000" i="1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Contactez-nous </a:t>
            </a:r>
            <a:r>
              <a:rPr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sz="2000" i="1" spc="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2000" u="sng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2hcollege@sports.gouv.fr </a:t>
            </a:r>
            <a:endParaRPr lang="fr-FR" sz="2000" u="sng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1270" algn="ctr">
              <a:lnSpc>
                <a:spcPct val="100000"/>
              </a:lnSpc>
              <a:spcBef>
                <a:spcPts val="480"/>
              </a:spcBef>
            </a:pPr>
            <a:r>
              <a:rPr sz="2000" i="1" spc="-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sz="2000" i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préciser </a:t>
            </a:r>
            <a:r>
              <a:rPr sz="2000" i="1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votre académie et vos</a:t>
            </a:r>
            <a:r>
              <a:rPr sz="2000" i="1" spc="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i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coordonnées)</a:t>
            </a:r>
            <a:endParaRPr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177545"/>
            <a:ext cx="2576322" cy="1518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2" descr="Offres des structures et clubs dispositif &quot;2 heures de sport en plus au collège&quot;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457200"/>
            <a:ext cx="1317625" cy="158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972" y="1223518"/>
            <a:ext cx="31292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 smtClean="0">
                <a:solidFill>
                  <a:srgbClr val="006EC0"/>
                </a:solidFill>
              </a:rPr>
              <a:t>3.</a:t>
            </a:r>
            <a:r>
              <a:rPr lang="fr-FR" sz="2000" spc="-5" dirty="0" smtClean="0">
                <a:solidFill>
                  <a:srgbClr val="006EC0"/>
                </a:solidFill>
              </a:rPr>
              <a:t>4</a:t>
            </a:r>
            <a:r>
              <a:rPr sz="2000" spc="-5" dirty="0" smtClean="0">
                <a:solidFill>
                  <a:srgbClr val="006EC0"/>
                </a:solidFill>
              </a:rPr>
              <a:t> </a:t>
            </a:r>
            <a:r>
              <a:rPr sz="2000" spc="-15" dirty="0">
                <a:solidFill>
                  <a:srgbClr val="006EC0"/>
                </a:solidFill>
              </a:rPr>
              <a:t>Soumettre </a:t>
            </a:r>
            <a:r>
              <a:rPr sz="2000" spc="-5" dirty="0">
                <a:solidFill>
                  <a:srgbClr val="006EC0"/>
                </a:solidFill>
              </a:rPr>
              <a:t>la </a:t>
            </a:r>
            <a:r>
              <a:rPr sz="2000" spc="-10" dirty="0">
                <a:solidFill>
                  <a:srgbClr val="006EC0"/>
                </a:solidFill>
              </a:rPr>
              <a:t>demande</a:t>
            </a:r>
            <a:r>
              <a:rPr sz="2000" spc="-70" dirty="0">
                <a:solidFill>
                  <a:srgbClr val="006EC0"/>
                </a:solidFill>
              </a:rPr>
              <a:t> </a:t>
            </a:r>
            <a:r>
              <a:rPr sz="2000" spc="-5" dirty="0">
                <a:solidFill>
                  <a:srgbClr val="006EC0"/>
                </a:solidFill>
              </a:rPr>
              <a:t>: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918210" y="2044953"/>
            <a:ext cx="3227705" cy="660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99720" marR="5080" indent="-287655">
              <a:lnSpc>
                <a:spcPct val="88800"/>
              </a:lnSpc>
              <a:spcBef>
                <a:spcPts val="300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500" spc="-15" dirty="0">
                <a:latin typeface="Calibri"/>
                <a:cs typeface="Calibri"/>
              </a:rPr>
              <a:t>Cliquez </a:t>
            </a:r>
            <a:r>
              <a:rPr sz="1500" spc="-5" dirty="0">
                <a:latin typeface="Calibri"/>
                <a:cs typeface="Calibri"/>
              </a:rPr>
              <a:t>sur </a:t>
            </a:r>
            <a:r>
              <a:rPr sz="1500" b="1" spc="-10" dirty="0">
                <a:latin typeface="Calibri"/>
                <a:cs typeface="Calibri"/>
              </a:rPr>
              <a:t>[Déposer </a:t>
            </a:r>
            <a:r>
              <a:rPr sz="1500" b="1" dirty="0">
                <a:latin typeface="Calibri"/>
                <a:cs typeface="Calibri"/>
              </a:rPr>
              <a:t>le </a:t>
            </a:r>
            <a:r>
              <a:rPr sz="1500" b="1" spc="-10" dirty="0">
                <a:latin typeface="Calibri"/>
                <a:cs typeface="Calibri"/>
              </a:rPr>
              <a:t>dossier] </a:t>
            </a:r>
            <a:r>
              <a:rPr sz="1500" spc="-10" dirty="0">
                <a:latin typeface="Calibri"/>
                <a:cs typeface="Calibri"/>
              </a:rPr>
              <a:t>pour  </a:t>
            </a:r>
            <a:r>
              <a:rPr sz="1500" spc="-20" dirty="0">
                <a:latin typeface="Calibri"/>
                <a:cs typeface="Calibri"/>
              </a:rPr>
              <a:t>effectuer </a:t>
            </a:r>
            <a:r>
              <a:rPr sz="1500" dirty="0">
                <a:latin typeface="Calibri"/>
                <a:cs typeface="Calibri"/>
              </a:rPr>
              <a:t>le </a:t>
            </a:r>
            <a:r>
              <a:rPr sz="1500" spc="-5" dirty="0">
                <a:latin typeface="Calibri"/>
                <a:cs typeface="Calibri"/>
              </a:rPr>
              <a:t>dépôt </a:t>
            </a:r>
            <a:r>
              <a:rPr sz="1500" spc="-15" dirty="0">
                <a:latin typeface="Calibri"/>
                <a:cs typeface="Calibri"/>
              </a:rPr>
              <a:t>et </a:t>
            </a:r>
            <a:r>
              <a:rPr sz="1500" spc="-10" dirty="0">
                <a:latin typeface="Calibri"/>
                <a:cs typeface="Calibri"/>
              </a:rPr>
              <a:t>ainsi </a:t>
            </a:r>
            <a:r>
              <a:rPr sz="1500" spc="-5" dirty="0">
                <a:latin typeface="Calibri"/>
                <a:cs typeface="Calibri"/>
              </a:rPr>
              <a:t>initier </a:t>
            </a:r>
            <a:r>
              <a:rPr sz="1500" spc="-20" dirty="0">
                <a:latin typeface="Calibri"/>
                <a:cs typeface="Calibri"/>
              </a:rPr>
              <a:t>votre  </a:t>
            </a:r>
            <a:r>
              <a:rPr sz="1500" spc="-5" dirty="0">
                <a:latin typeface="Calibri"/>
                <a:cs typeface="Calibri"/>
              </a:rPr>
              <a:t>demande de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validation,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8363" y="2759964"/>
            <a:ext cx="3286760" cy="20383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1300" i="1" spc="-10" dirty="0">
                <a:latin typeface="Calibri"/>
                <a:cs typeface="Calibri"/>
              </a:rPr>
              <a:t>La pièce déposée </a:t>
            </a:r>
            <a:r>
              <a:rPr sz="1300" i="1" spc="-5" dirty="0">
                <a:latin typeface="Calibri"/>
                <a:cs typeface="Calibri"/>
              </a:rPr>
              <a:t>ne </a:t>
            </a:r>
            <a:r>
              <a:rPr sz="1300" i="1" spc="-10" dirty="0">
                <a:latin typeface="Calibri"/>
                <a:cs typeface="Calibri"/>
              </a:rPr>
              <a:t>doit </a:t>
            </a:r>
            <a:r>
              <a:rPr sz="1300" i="1" spc="-5" dirty="0">
                <a:latin typeface="Calibri"/>
                <a:cs typeface="Calibri"/>
              </a:rPr>
              <a:t>pas </a:t>
            </a:r>
            <a:r>
              <a:rPr sz="1300" i="1" spc="-10" dirty="0">
                <a:latin typeface="Calibri"/>
                <a:cs typeface="Calibri"/>
              </a:rPr>
              <a:t>peser </a:t>
            </a:r>
            <a:r>
              <a:rPr sz="1300" i="1" spc="-5" dirty="0">
                <a:latin typeface="Calibri"/>
                <a:cs typeface="Calibri"/>
              </a:rPr>
              <a:t>plus de</a:t>
            </a:r>
            <a:r>
              <a:rPr sz="1300" i="1" spc="-60" dirty="0">
                <a:latin typeface="Calibri"/>
                <a:cs typeface="Calibri"/>
              </a:rPr>
              <a:t> </a:t>
            </a:r>
            <a:r>
              <a:rPr sz="1300" i="1" spc="-10" dirty="0">
                <a:latin typeface="Calibri"/>
                <a:cs typeface="Calibri"/>
              </a:rPr>
              <a:t>20Mo.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191" y="3238246"/>
            <a:ext cx="3714750" cy="29633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11785" marR="5080" indent="-287655">
              <a:lnSpc>
                <a:spcPts val="1700"/>
              </a:lnSpc>
              <a:spcBef>
                <a:spcPts val="240"/>
              </a:spcBef>
              <a:buFont typeface="Arial"/>
              <a:buChar char="•"/>
              <a:tabLst>
                <a:tab pos="311785" algn="l"/>
                <a:tab pos="312420" algn="l"/>
              </a:tabLst>
            </a:pPr>
            <a:r>
              <a:rPr sz="1500" dirty="0">
                <a:latin typeface="Calibri"/>
                <a:cs typeface="Calibri"/>
              </a:rPr>
              <a:t>Un </a:t>
            </a:r>
            <a:r>
              <a:rPr sz="1500" spc="-10" dirty="0">
                <a:latin typeface="Calibri"/>
                <a:cs typeface="Calibri"/>
              </a:rPr>
              <a:t>courriel </a:t>
            </a:r>
            <a:r>
              <a:rPr sz="1500" spc="-5" dirty="0">
                <a:latin typeface="Calibri"/>
                <a:cs typeface="Calibri"/>
              </a:rPr>
              <a:t>de </a:t>
            </a:r>
            <a:r>
              <a:rPr sz="1500" spc="-15" dirty="0">
                <a:latin typeface="Calibri"/>
                <a:cs typeface="Calibri"/>
              </a:rPr>
              <a:t>confirmation </a:t>
            </a:r>
            <a:r>
              <a:rPr sz="1500" spc="-5" dirty="0">
                <a:latin typeface="Calibri"/>
                <a:cs typeface="Calibri"/>
              </a:rPr>
              <a:t>de dépôt </a:t>
            </a:r>
            <a:r>
              <a:rPr sz="1500" spc="-15" dirty="0">
                <a:latin typeface="Calibri"/>
                <a:cs typeface="Calibri"/>
              </a:rPr>
              <a:t>vous  est </a:t>
            </a:r>
            <a:r>
              <a:rPr sz="1500" spc="-30" dirty="0">
                <a:latin typeface="Calibri"/>
                <a:cs typeface="Calibri"/>
              </a:rPr>
              <a:t>envoyé </a:t>
            </a:r>
            <a:r>
              <a:rPr sz="1500" spc="-5" dirty="0">
                <a:latin typeface="Calibri"/>
                <a:cs typeface="Calibri"/>
              </a:rPr>
              <a:t>sur </a:t>
            </a:r>
            <a:r>
              <a:rPr sz="1500" spc="-35" dirty="0">
                <a:latin typeface="Calibri"/>
                <a:cs typeface="Calibri"/>
              </a:rPr>
              <a:t>l’adresse </a:t>
            </a:r>
            <a:r>
              <a:rPr sz="1500" spc="-5" dirty="0">
                <a:latin typeface="Calibri"/>
                <a:cs typeface="Calibri"/>
              </a:rPr>
              <a:t>associée </a:t>
            </a:r>
            <a:r>
              <a:rPr sz="1500" dirty="0">
                <a:latin typeface="Calibri"/>
                <a:cs typeface="Calibri"/>
              </a:rPr>
              <a:t>au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compte;</a:t>
            </a:r>
            <a:endParaRPr sz="1500" dirty="0">
              <a:latin typeface="Calibri"/>
              <a:cs typeface="Calibri"/>
            </a:endParaRPr>
          </a:p>
          <a:p>
            <a:pPr marL="311785" indent="-28765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11785" algn="l"/>
                <a:tab pos="312420" algn="l"/>
              </a:tabLst>
            </a:pPr>
            <a:r>
              <a:rPr sz="1500" spc="-75" dirty="0">
                <a:latin typeface="Calibri"/>
                <a:cs typeface="Calibri"/>
              </a:rPr>
              <a:t>L’écran </a:t>
            </a:r>
            <a:r>
              <a:rPr sz="1500" spc="-20" dirty="0">
                <a:latin typeface="Calibri"/>
                <a:cs typeface="Calibri"/>
              </a:rPr>
              <a:t>suivant </a:t>
            </a:r>
            <a:r>
              <a:rPr sz="1500" spc="-10" dirty="0">
                <a:latin typeface="Calibri"/>
                <a:cs typeface="Calibri"/>
              </a:rPr>
              <a:t>apparaît, </a:t>
            </a:r>
            <a:r>
              <a:rPr sz="1500" dirty="0">
                <a:latin typeface="Calibri"/>
                <a:cs typeface="Calibri"/>
              </a:rPr>
              <a:t>cf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image</a:t>
            </a:r>
            <a:endParaRPr sz="1500" dirty="0">
              <a:latin typeface="Calibri"/>
              <a:cs typeface="Calibri"/>
            </a:endParaRPr>
          </a:p>
          <a:p>
            <a:pPr marL="311785" marR="98425" indent="-287655">
              <a:lnSpc>
                <a:spcPct val="91700"/>
              </a:lnSpc>
              <a:spcBef>
                <a:spcPts val="855"/>
              </a:spcBef>
              <a:buFont typeface="Arial"/>
              <a:buChar char="•"/>
              <a:tabLst>
                <a:tab pos="311785" algn="l"/>
                <a:tab pos="312420" algn="l"/>
              </a:tabLst>
            </a:pPr>
            <a:r>
              <a:rPr sz="1500" spc="-35" dirty="0">
                <a:latin typeface="Calibri"/>
                <a:cs typeface="Calibri"/>
              </a:rPr>
              <a:t>Votre </a:t>
            </a:r>
            <a:r>
              <a:rPr sz="1500" spc="-10" dirty="0">
                <a:latin typeface="Calibri"/>
                <a:cs typeface="Calibri"/>
              </a:rPr>
              <a:t>dossier </a:t>
            </a:r>
            <a:r>
              <a:rPr sz="1500" spc="-15" dirty="0">
                <a:latin typeface="Calibri"/>
                <a:cs typeface="Calibri"/>
              </a:rPr>
              <a:t>prend </a:t>
            </a:r>
            <a:r>
              <a:rPr sz="1500" spc="-5" dirty="0">
                <a:latin typeface="Calibri"/>
                <a:cs typeface="Calibri"/>
              </a:rPr>
              <a:t>le </a:t>
            </a:r>
            <a:r>
              <a:rPr sz="1500" spc="-20" dirty="0">
                <a:latin typeface="Calibri"/>
                <a:cs typeface="Calibri"/>
              </a:rPr>
              <a:t>statut </a:t>
            </a:r>
            <a:r>
              <a:rPr sz="1500" spc="-10" dirty="0">
                <a:latin typeface="Calibri"/>
                <a:cs typeface="Calibri"/>
              </a:rPr>
              <a:t>« en  construction », </a:t>
            </a:r>
            <a:r>
              <a:rPr sz="1500" spc="-5" dirty="0">
                <a:latin typeface="Calibri"/>
                <a:cs typeface="Calibri"/>
              </a:rPr>
              <a:t>il </a:t>
            </a:r>
            <a:r>
              <a:rPr sz="1500" spc="-30" dirty="0">
                <a:latin typeface="Calibri"/>
                <a:cs typeface="Calibri"/>
              </a:rPr>
              <a:t>reste </a:t>
            </a:r>
            <a:r>
              <a:rPr sz="1500" spc="-5" dirty="0">
                <a:latin typeface="Calibri"/>
                <a:cs typeface="Calibri"/>
              </a:rPr>
              <a:t>modifiable </a:t>
            </a:r>
            <a:r>
              <a:rPr sz="1500" spc="-20" dirty="0">
                <a:latin typeface="Calibri"/>
                <a:cs typeface="Calibri"/>
              </a:rPr>
              <a:t>tant </a:t>
            </a:r>
            <a:r>
              <a:rPr sz="1500" spc="-5" dirty="0">
                <a:latin typeface="Calibri"/>
                <a:cs typeface="Calibri"/>
              </a:rPr>
              <a:t>qu’il  ne </a:t>
            </a:r>
            <a:r>
              <a:rPr sz="1500" spc="-15" dirty="0">
                <a:latin typeface="Calibri"/>
                <a:cs typeface="Calibri"/>
              </a:rPr>
              <a:t>prend </a:t>
            </a:r>
            <a:r>
              <a:rPr sz="1500" spc="-5" dirty="0">
                <a:latin typeface="Calibri"/>
                <a:cs typeface="Calibri"/>
              </a:rPr>
              <a:t>pas le </a:t>
            </a:r>
            <a:r>
              <a:rPr sz="1500" spc="-20" dirty="0">
                <a:latin typeface="Calibri"/>
                <a:cs typeface="Calibri"/>
              </a:rPr>
              <a:t>statut </a:t>
            </a:r>
            <a:r>
              <a:rPr sz="1500" spc="-10" dirty="0">
                <a:latin typeface="Calibri"/>
                <a:cs typeface="Calibri"/>
              </a:rPr>
              <a:t>« en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instruction »,</a:t>
            </a:r>
            <a:endParaRPr sz="1500" dirty="0">
              <a:latin typeface="Calibri"/>
              <a:cs typeface="Calibri"/>
            </a:endParaRPr>
          </a:p>
          <a:p>
            <a:pPr marL="299085" indent="-287020">
              <a:lnSpc>
                <a:spcPts val="1750"/>
              </a:lnSpc>
              <a:spcBef>
                <a:spcPts val="695"/>
              </a:spcBef>
              <a:buFont typeface="Arial"/>
              <a:buChar char="•"/>
              <a:tabLst>
                <a:tab pos="298450" algn="l"/>
                <a:tab pos="299720" algn="l"/>
              </a:tabLst>
            </a:pPr>
            <a:r>
              <a:rPr sz="1500" u="sng" spc="-3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Nous </a:t>
            </a:r>
            <a:r>
              <a:rPr sz="15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vous conseillons </a:t>
            </a:r>
            <a:r>
              <a:rPr sz="15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l’imprimer </a:t>
            </a:r>
            <a:r>
              <a:rPr sz="15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afin</a:t>
            </a:r>
            <a:r>
              <a:rPr sz="1500" u="sng" spc="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5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endParaRPr sz="1500" dirty="0">
              <a:latin typeface="Calibri"/>
              <a:cs typeface="Calibri"/>
            </a:endParaRPr>
          </a:p>
          <a:p>
            <a:pPr marL="299085">
              <a:lnSpc>
                <a:spcPts val="1700"/>
              </a:lnSpc>
            </a:pPr>
            <a:r>
              <a:rPr sz="15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fournir </a:t>
            </a:r>
            <a:r>
              <a:rPr sz="15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une </a:t>
            </a:r>
            <a:r>
              <a:rPr sz="1500" u="sng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copie</a:t>
            </a:r>
            <a:r>
              <a:rPr sz="15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fr-FR" sz="1500" u="sng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au représentant légal</a:t>
            </a:r>
            <a:r>
              <a:rPr sz="1500" spc="-15" dirty="0" smtClean="0">
                <a:latin typeface="Calibri"/>
                <a:cs typeface="Calibri"/>
              </a:rPr>
              <a:t>.</a:t>
            </a:r>
            <a:endParaRPr sz="1500" dirty="0">
              <a:latin typeface="Calibri"/>
              <a:cs typeface="Calibri"/>
            </a:endParaRPr>
          </a:p>
          <a:p>
            <a:pPr marL="299085" marR="189230" indent="-299085">
              <a:lnSpc>
                <a:spcPts val="1700"/>
              </a:lnSpc>
              <a:spcBef>
                <a:spcPts val="84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dirty="0">
                <a:latin typeface="Calibri"/>
                <a:cs typeface="Calibri"/>
              </a:rPr>
              <a:t>Il </a:t>
            </a:r>
            <a:r>
              <a:rPr sz="1500" spc="-15" dirty="0">
                <a:latin typeface="Calibri"/>
                <a:cs typeface="Calibri"/>
              </a:rPr>
              <a:t>est </a:t>
            </a:r>
            <a:r>
              <a:rPr sz="1500" spc="-10" dirty="0">
                <a:latin typeface="Calibri"/>
                <a:cs typeface="Calibri"/>
              </a:rPr>
              <a:t>possible </a:t>
            </a:r>
            <a:r>
              <a:rPr sz="1500" spc="-30" dirty="0">
                <a:latin typeface="Calibri"/>
                <a:cs typeface="Calibri"/>
              </a:rPr>
              <a:t>d’accéder </a:t>
            </a:r>
            <a:r>
              <a:rPr sz="1500" dirty="0">
                <a:latin typeface="Calibri"/>
                <a:cs typeface="Calibri"/>
              </a:rPr>
              <a:t>à la </a:t>
            </a:r>
            <a:r>
              <a:rPr sz="1500" spc="-5" dirty="0">
                <a:latin typeface="Calibri"/>
                <a:cs typeface="Calibri"/>
              </a:rPr>
              <a:t>demande que  </a:t>
            </a:r>
            <a:r>
              <a:rPr sz="1500" spc="-15" dirty="0">
                <a:latin typeface="Calibri"/>
                <a:cs typeface="Calibri"/>
              </a:rPr>
              <a:t>vous </a:t>
            </a:r>
            <a:r>
              <a:rPr sz="1500" spc="-20" dirty="0">
                <a:latin typeface="Calibri"/>
                <a:cs typeface="Calibri"/>
              </a:rPr>
              <a:t>venez </a:t>
            </a:r>
            <a:r>
              <a:rPr sz="1500" spc="-5" dirty="0">
                <a:latin typeface="Calibri"/>
                <a:cs typeface="Calibri"/>
              </a:rPr>
              <a:t>de déposer en </a:t>
            </a:r>
            <a:r>
              <a:rPr sz="1500" spc="-10" dirty="0">
                <a:latin typeface="Calibri"/>
                <a:cs typeface="Calibri"/>
              </a:rPr>
              <a:t>cliquant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sur</a:t>
            </a:r>
            <a:endParaRPr sz="1500" dirty="0">
              <a:latin typeface="Calibri"/>
              <a:cs typeface="Calibri"/>
            </a:endParaRPr>
          </a:p>
          <a:p>
            <a:pPr marL="118110">
              <a:lnSpc>
                <a:spcPct val="100000"/>
              </a:lnSpc>
              <a:spcBef>
                <a:spcPts val="760"/>
              </a:spcBef>
            </a:pPr>
            <a:r>
              <a:rPr sz="1500" b="1" dirty="0">
                <a:latin typeface="Calibri"/>
                <a:cs typeface="Calibri"/>
              </a:rPr>
              <a:t>[ </a:t>
            </a:r>
            <a:r>
              <a:rPr sz="1500" b="1" spc="-10" dirty="0">
                <a:latin typeface="Calibri"/>
                <a:cs typeface="Calibri"/>
              </a:rPr>
              <a:t>Accéder </a:t>
            </a:r>
            <a:r>
              <a:rPr sz="1500" b="1" dirty="0">
                <a:latin typeface="Calibri"/>
                <a:cs typeface="Calibri"/>
              </a:rPr>
              <a:t>à </a:t>
            </a:r>
            <a:r>
              <a:rPr sz="1500" b="1" spc="-20" dirty="0">
                <a:latin typeface="Calibri"/>
                <a:cs typeface="Calibri"/>
              </a:rPr>
              <a:t>votre</a:t>
            </a:r>
            <a:r>
              <a:rPr sz="1500" b="1" spc="-6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dossier]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4000" y="1752600"/>
            <a:ext cx="6332982" cy="3560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972" y="289306"/>
            <a:ext cx="59620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4. </a:t>
            </a:r>
            <a:r>
              <a:rPr sz="2800" spc="-5" dirty="0"/>
              <a:t>Accéder</a:t>
            </a:r>
            <a:r>
              <a:rPr sz="3200" spc="-5" dirty="0"/>
              <a:t> au suivi de ma</a:t>
            </a:r>
            <a:r>
              <a:rPr sz="3200" spc="-160" dirty="0"/>
              <a:t> </a:t>
            </a:r>
            <a:r>
              <a:rPr sz="3200" spc="-10" dirty="0"/>
              <a:t>demande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918210" y="1198625"/>
            <a:ext cx="4478020" cy="3978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rgbClr val="4470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4.1 </a:t>
            </a:r>
            <a:r>
              <a:rPr b="1" spc="-20" dirty="0">
                <a:solidFill>
                  <a:srgbClr val="4470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Consulter </a:t>
            </a:r>
            <a:r>
              <a:rPr b="1" spc="-15" dirty="0">
                <a:solidFill>
                  <a:srgbClr val="4470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modifier </a:t>
            </a:r>
            <a:r>
              <a:rPr b="1" spc="-5" dirty="0">
                <a:solidFill>
                  <a:srgbClr val="4470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</a:t>
            </a:r>
            <a:r>
              <a:rPr b="1" spc="90" dirty="0">
                <a:solidFill>
                  <a:srgbClr val="4470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10" dirty="0">
                <a:solidFill>
                  <a:srgbClr val="4470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marR="836930" indent="-287655">
              <a:lnSpc>
                <a:spcPct val="80000"/>
              </a:lnSpc>
              <a:spcBef>
                <a:spcPts val="1535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Via [Accéder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à </a:t>
            </a:r>
            <a:r>
              <a:rPr sz="1600" spc="-25" dirty="0">
                <a:latin typeface="Calibri" panose="020F0502020204030204" pitchFamily="34" charset="0"/>
                <a:cs typeface="Calibri" panose="020F0502020204030204" pitchFamily="34" charset="0"/>
              </a:rPr>
              <a:t>votre 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dossier]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dans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la  </a:t>
            </a:r>
            <a:r>
              <a:rPr sz="1600" spc="-30" dirty="0">
                <a:latin typeface="Calibri" panose="020F0502020204030204" pitchFamily="34" charset="0"/>
                <a:cs typeface="Calibri" panose="020F0502020204030204" pitchFamily="34" charset="0"/>
              </a:rPr>
              <a:t>fenêtre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qui </a:t>
            </a:r>
            <a:r>
              <a:rPr sz="1600" spc="-20" dirty="0">
                <a:latin typeface="Calibri" panose="020F0502020204030204" pitchFamily="34" charset="0"/>
                <a:cs typeface="Calibri" panose="020F0502020204030204" pitchFamily="34" charset="0"/>
              </a:rPr>
              <a:t>apparaît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une </a:t>
            </a:r>
            <a:r>
              <a:rPr sz="1600" spc="-25" dirty="0">
                <a:latin typeface="Calibri" panose="020F0502020204030204" pitchFamily="34" charset="0"/>
                <a:cs typeface="Calibri" panose="020F0502020204030204" pitchFamily="34" charset="0"/>
              </a:rPr>
              <a:t>fois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dépôt</a:t>
            </a:r>
            <a:r>
              <a:rPr sz="160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20" dirty="0">
                <a:latin typeface="Calibri" panose="020F0502020204030204" pitchFamily="34" charset="0"/>
                <a:cs typeface="Calibri" panose="020F0502020204030204" pitchFamily="34" charset="0"/>
              </a:rPr>
              <a:t>fait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marR="878840" indent="-287655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Ou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[Consulter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mon 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dossier]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dans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le  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courriel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sz="1600" spc="-20" dirty="0">
                <a:latin typeface="Calibri" panose="020F0502020204030204" pitchFamily="34" charset="0"/>
                <a:cs typeface="Calibri" panose="020F0502020204030204" pitchFamily="34" charset="0"/>
              </a:rPr>
              <a:t>confirmation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dépôt </a:t>
            </a:r>
            <a:r>
              <a:rPr sz="1600" spc="-25" dirty="0">
                <a:latin typeface="Calibri" panose="020F0502020204030204" pitchFamily="34" charset="0"/>
                <a:cs typeface="Calibri" panose="020F0502020204030204" pitchFamily="34" charset="0"/>
              </a:rPr>
              <a:t>reçu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à  </a:t>
            </a:r>
            <a:r>
              <a:rPr sz="1600" spc="-35" dirty="0">
                <a:latin typeface="Calibri" panose="020F0502020204030204" pitchFamily="34" charset="0"/>
                <a:cs typeface="Calibri" panose="020F0502020204030204" pitchFamily="34" charset="0"/>
              </a:rPr>
              <a:t>l’adresse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du </a:t>
            </a:r>
            <a:r>
              <a:rPr sz="1600" spc="-20" dirty="0">
                <a:latin typeface="Calibri" panose="020F0502020204030204" pitchFamily="34" charset="0"/>
                <a:cs typeface="Calibri" panose="020F0502020204030204" pitchFamily="34" charset="0"/>
              </a:rPr>
              <a:t>compte, 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vous accédez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à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un  </a:t>
            </a:r>
            <a:r>
              <a:rPr sz="1600" spc="-20" dirty="0">
                <a:latin typeface="Calibri" panose="020F0502020204030204" pitchFamily="34" charset="0"/>
                <a:cs typeface="Calibri" panose="020F0502020204030204" pitchFamily="34" charset="0"/>
              </a:rPr>
              <a:t>résumé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sz="1600" spc="-25" dirty="0">
                <a:latin typeface="Calibri" panose="020F0502020204030204" pitchFamily="34" charset="0"/>
                <a:cs typeface="Calibri" panose="020F0502020204030204" pitchFamily="34" charset="0"/>
              </a:rPr>
              <a:t>votre 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demande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(cf</a:t>
            </a:r>
            <a:r>
              <a:rPr sz="1600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image).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335">
              <a:lnSpc>
                <a:spcPct val="100000"/>
              </a:lnSpc>
              <a:spcBef>
                <a:spcPts val="560"/>
              </a:spcBef>
            </a:pP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Sur </a:t>
            </a:r>
            <a:r>
              <a:rPr sz="1600" spc="-30" dirty="0">
                <a:latin typeface="Calibri" panose="020F0502020204030204" pitchFamily="34" charset="0"/>
                <a:cs typeface="Calibri" panose="020F0502020204030204" pitchFamily="34" charset="0"/>
              </a:rPr>
              <a:t>cette 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page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sz="1600" spc="-20" dirty="0">
                <a:latin typeface="Calibri" panose="020F0502020204030204" pitchFamily="34" charset="0"/>
                <a:cs typeface="Calibri" panose="020F0502020204030204" pitchFamily="34" charset="0"/>
              </a:rPr>
              <a:t>est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possible</a:t>
            </a:r>
            <a:r>
              <a:rPr sz="160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de: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indent="-28765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sz="1600" spc="-20" dirty="0">
                <a:latin typeface="Calibri" panose="020F0502020204030204" pitchFamily="34" charset="0"/>
                <a:cs typeface="Calibri" panose="020F0502020204030204" pitchFamily="34" charset="0"/>
              </a:rPr>
              <a:t>connecter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au</a:t>
            </a:r>
            <a:r>
              <a:rPr sz="160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dossier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marR="1089025" indent="-287655">
              <a:lnSpc>
                <a:spcPct val="78100"/>
              </a:lnSpc>
              <a:spcBef>
                <a:spcPts val="1050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600" b="1" spc="-2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Inviter </a:t>
            </a:r>
            <a:r>
              <a:rPr sz="1600" b="1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</a:t>
            </a:r>
            <a:r>
              <a:rPr sz="1600" b="1" spc="-1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personne </a:t>
            </a:r>
            <a:r>
              <a:rPr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le </a:t>
            </a:r>
            <a:r>
              <a:rPr sz="1600" b="1" spc="-1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lire </a:t>
            </a:r>
            <a:r>
              <a:rPr sz="1600" b="1" spc="-3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et/ou </a:t>
            </a:r>
            <a:r>
              <a:rPr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 </a:t>
            </a:r>
            <a:r>
              <a:rPr sz="1600" b="1" spc="-2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compléter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indent="-287655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600" spc="-5" dirty="0">
                <a:solidFill>
                  <a:srgbClr val="4470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</a:t>
            </a:r>
            <a:r>
              <a:rPr sz="1600" dirty="0">
                <a:solidFill>
                  <a:srgbClr val="4470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15" dirty="0">
                <a:solidFill>
                  <a:srgbClr val="4470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modifier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indent="-28765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600" spc="-4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Voir </a:t>
            </a:r>
            <a:r>
              <a:rPr sz="1600" spc="-5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</a:t>
            </a:r>
            <a:r>
              <a:rPr sz="1600" spc="3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2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statut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80076" y="2057400"/>
            <a:ext cx="6172200" cy="3317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9407" y="838200"/>
            <a:ext cx="435356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5" dirty="0"/>
              <a:t>4.2 Les </a:t>
            </a:r>
            <a:r>
              <a:rPr sz="1800" spc="-15" dirty="0"/>
              <a:t>différents </a:t>
            </a:r>
            <a:r>
              <a:rPr sz="1800" spc="-20" dirty="0"/>
              <a:t>statuts </a:t>
            </a:r>
            <a:r>
              <a:rPr sz="1800" spc="-5" dirty="0"/>
              <a:t>de ma</a:t>
            </a:r>
            <a:r>
              <a:rPr sz="1800" spc="10" dirty="0"/>
              <a:t> </a:t>
            </a:r>
            <a:r>
              <a:rPr sz="1800" spc="-5" dirty="0"/>
              <a:t>demande</a:t>
            </a:r>
            <a:endParaRPr sz="1800" dirty="0"/>
          </a:p>
        </p:txBody>
      </p:sp>
      <p:sp>
        <p:nvSpPr>
          <p:cNvPr id="3" name="object 3"/>
          <p:cNvSpPr txBox="1"/>
          <p:nvPr/>
        </p:nvSpPr>
        <p:spPr>
          <a:xfrm>
            <a:off x="631698" y="1453641"/>
            <a:ext cx="3841750" cy="521630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89535" marR="529590">
              <a:lnSpc>
                <a:spcPct val="70000"/>
              </a:lnSpc>
              <a:spcBef>
                <a:spcPts val="640"/>
              </a:spcBef>
            </a:pPr>
            <a:r>
              <a:rPr sz="1500" spc="-5" dirty="0">
                <a:latin typeface="Calibri"/>
                <a:cs typeface="Calibri"/>
              </a:rPr>
              <a:t>Une </a:t>
            </a:r>
            <a:r>
              <a:rPr sz="1500" spc="-25" dirty="0">
                <a:latin typeface="Calibri"/>
                <a:cs typeface="Calibri"/>
              </a:rPr>
              <a:t>fois </a:t>
            </a:r>
            <a:r>
              <a:rPr sz="1500" spc="-15" dirty="0">
                <a:latin typeface="Calibri"/>
                <a:cs typeface="Calibri"/>
              </a:rPr>
              <a:t>connecté, vous </a:t>
            </a:r>
            <a:r>
              <a:rPr sz="1500" spc="-20" dirty="0">
                <a:latin typeface="Calibri"/>
                <a:cs typeface="Calibri"/>
              </a:rPr>
              <a:t>pouvez </a:t>
            </a:r>
            <a:r>
              <a:rPr sz="1500" dirty="0">
                <a:latin typeface="Calibri"/>
                <a:cs typeface="Calibri"/>
              </a:rPr>
              <a:t>accéder  </a:t>
            </a:r>
            <a:r>
              <a:rPr sz="1500" spc="-15" dirty="0">
                <a:latin typeface="Calibri"/>
                <a:cs typeface="Calibri"/>
              </a:rPr>
              <a:t>directement </a:t>
            </a:r>
            <a:r>
              <a:rPr sz="1500" dirty="0">
                <a:latin typeface="Calibri"/>
                <a:cs typeface="Calibri"/>
              </a:rPr>
              <a:t>à </a:t>
            </a:r>
            <a:r>
              <a:rPr sz="1500" spc="-25" dirty="0">
                <a:latin typeface="Calibri"/>
                <a:cs typeface="Calibri"/>
              </a:rPr>
              <a:t>votre </a:t>
            </a:r>
            <a:r>
              <a:rPr sz="1500" spc="-10" dirty="0">
                <a:latin typeface="Calibri"/>
                <a:cs typeface="Calibri"/>
              </a:rPr>
              <a:t>dossier </a:t>
            </a:r>
            <a:r>
              <a:rPr sz="1500" spc="-5" dirty="0">
                <a:latin typeface="Calibri"/>
                <a:cs typeface="Calibri"/>
              </a:rPr>
              <a:t>qui peut </a:t>
            </a:r>
            <a:r>
              <a:rPr sz="1500" spc="-25" dirty="0">
                <a:latin typeface="Calibri"/>
                <a:cs typeface="Calibri"/>
              </a:rPr>
              <a:t>avoir  </a:t>
            </a:r>
            <a:r>
              <a:rPr sz="1500" spc="-20" dirty="0">
                <a:latin typeface="Calibri"/>
                <a:cs typeface="Calibri"/>
              </a:rPr>
              <a:t>quatre statuts </a:t>
            </a:r>
            <a:r>
              <a:rPr sz="1500" spc="-25" dirty="0">
                <a:latin typeface="Calibri"/>
                <a:cs typeface="Calibri"/>
              </a:rPr>
              <a:t>différents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:</a:t>
            </a:r>
          </a:p>
          <a:p>
            <a:pPr marL="375920" indent="-287655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500" spc="-10" dirty="0">
                <a:latin typeface="Calibri"/>
                <a:cs typeface="Calibri"/>
              </a:rPr>
              <a:t>« </a:t>
            </a:r>
            <a:r>
              <a:rPr sz="1500" b="1" spc="-10" dirty="0">
                <a:latin typeface="Calibri"/>
                <a:cs typeface="Calibri"/>
              </a:rPr>
              <a:t>Brouillon</a:t>
            </a:r>
            <a:r>
              <a:rPr sz="1500" spc="-10" dirty="0">
                <a:latin typeface="Calibri"/>
                <a:cs typeface="Calibri"/>
              </a:rPr>
              <a:t> »: dossier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modifiable;</a:t>
            </a:r>
            <a:endParaRPr sz="1500" dirty="0">
              <a:latin typeface="Calibri"/>
              <a:cs typeface="Calibri"/>
            </a:endParaRPr>
          </a:p>
          <a:p>
            <a:pPr marL="375920" indent="-28765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500" spc="-10" dirty="0">
                <a:latin typeface="Calibri"/>
                <a:cs typeface="Calibri"/>
              </a:rPr>
              <a:t>« </a:t>
            </a:r>
            <a:r>
              <a:rPr sz="1500" b="1" spc="-10" dirty="0">
                <a:latin typeface="Calibri"/>
                <a:cs typeface="Calibri"/>
              </a:rPr>
              <a:t>En construction</a:t>
            </a:r>
            <a:r>
              <a:rPr sz="1500" spc="-10" dirty="0">
                <a:latin typeface="Calibri"/>
                <a:cs typeface="Calibri"/>
              </a:rPr>
              <a:t> »: dossier</a:t>
            </a:r>
            <a:r>
              <a:rPr sz="1500" spc="-5" dirty="0">
                <a:latin typeface="Calibri"/>
                <a:cs typeface="Calibri"/>
              </a:rPr>
              <a:t> modifiable;</a:t>
            </a:r>
            <a:endParaRPr sz="1500" dirty="0">
              <a:latin typeface="Calibri"/>
              <a:cs typeface="Calibri"/>
            </a:endParaRPr>
          </a:p>
          <a:p>
            <a:pPr marL="375920" indent="-287655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500" spc="-10" dirty="0">
                <a:latin typeface="Calibri"/>
                <a:cs typeface="Calibri"/>
              </a:rPr>
              <a:t>« </a:t>
            </a:r>
            <a:r>
              <a:rPr sz="1500" b="1" spc="-10" dirty="0">
                <a:latin typeface="Calibri"/>
                <a:cs typeface="Calibri"/>
              </a:rPr>
              <a:t>En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spc="-15" dirty="0">
                <a:latin typeface="Calibri"/>
                <a:cs typeface="Calibri"/>
              </a:rPr>
              <a:t>instruction</a:t>
            </a:r>
            <a:r>
              <a:rPr sz="1500" spc="-15" dirty="0">
                <a:latin typeface="Calibri"/>
                <a:cs typeface="Calibri"/>
              </a:rPr>
              <a:t> »:</a:t>
            </a:r>
            <a:endParaRPr sz="1500" dirty="0">
              <a:latin typeface="Calibri"/>
              <a:cs typeface="Calibri"/>
            </a:endParaRPr>
          </a:p>
          <a:p>
            <a:pPr marL="833119" marR="283210" lvl="1" indent="-287655">
              <a:lnSpc>
                <a:spcPct val="70000"/>
              </a:lnSpc>
              <a:spcBef>
                <a:spcPts val="585"/>
              </a:spcBef>
              <a:buFont typeface="Arial"/>
              <a:buChar char="•"/>
              <a:tabLst>
                <a:tab pos="833119" algn="l"/>
                <a:tab pos="833755" algn="l"/>
              </a:tabLst>
            </a:pPr>
            <a:r>
              <a:rPr sz="1300" spc="-5" dirty="0">
                <a:latin typeface="Calibri"/>
                <a:cs typeface="Calibri"/>
              </a:rPr>
              <a:t>Le </a:t>
            </a:r>
            <a:r>
              <a:rPr sz="1300" spc="-15" dirty="0">
                <a:latin typeface="Calibri"/>
                <a:cs typeface="Calibri"/>
              </a:rPr>
              <a:t>comité </a:t>
            </a:r>
            <a:r>
              <a:rPr sz="1300" spc="-30" dirty="0">
                <a:latin typeface="Calibri"/>
                <a:cs typeface="Calibri"/>
              </a:rPr>
              <a:t>d’étude </a:t>
            </a:r>
            <a:r>
              <a:rPr sz="1300" spc="-15" dirty="0">
                <a:latin typeface="Calibri"/>
                <a:cs typeface="Calibri"/>
              </a:rPr>
              <a:t>départemental </a:t>
            </a:r>
            <a:r>
              <a:rPr sz="1300" spc="-10" dirty="0">
                <a:latin typeface="Calibri"/>
                <a:cs typeface="Calibri"/>
              </a:rPr>
              <a:t>instruit  </a:t>
            </a:r>
            <a:r>
              <a:rPr sz="1300" spc="-20" dirty="0">
                <a:latin typeface="Calibri"/>
                <a:cs typeface="Calibri"/>
              </a:rPr>
              <a:t>votre </a:t>
            </a:r>
            <a:r>
              <a:rPr sz="1300" spc="-10" dirty="0">
                <a:latin typeface="Calibri"/>
                <a:cs typeface="Calibri"/>
              </a:rPr>
              <a:t>dossier </a:t>
            </a:r>
            <a:r>
              <a:rPr sz="1300" spc="-30" dirty="0">
                <a:latin typeface="Calibri"/>
                <a:cs typeface="Calibri"/>
              </a:rPr>
              <a:t>avant </a:t>
            </a:r>
            <a:r>
              <a:rPr sz="1300" spc="-5" dirty="0">
                <a:latin typeface="Calibri"/>
                <a:cs typeface="Calibri"/>
              </a:rPr>
              <a:t>sa </a:t>
            </a:r>
            <a:r>
              <a:rPr sz="1300" spc="-20" dirty="0">
                <a:latin typeface="Calibri"/>
                <a:cs typeface="Calibri"/>
              </a:rPr>
              <a:t>présentation </a:t>
            </a:r>
            <a:r>
              <a:rPr sz="1300" spc="-5" dirty="0">
                <a:latin typeface="Calibri"/>
                <a:cs typeface="Calibri"/>
              </a:rPr>
              <a:t>au  </a:t>
            </a:r>
            <a:r>
              <a:rPr sz="1300" spc="-15" dirty="0">
                <a:latin typeface="Calibri"/>
                <a:cs typeface="Calibri"/>
              </a:rPr>
              <a:t>comité </a:t>
            </a:r>
            <a:r>
              <a:rPr sz="1300" spc="-5" dirty="0">
                <a:latin typeface="Calibri"/>
                <a:cs typeface="Calibri"/>
              </a:rPr>
              <a:t>de</a:t>
            </a:r>
            <a:r>
              <a:rPr sz="1300" spc="55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pilotage</a:t>
            </a:r>
            <a:endParaRPr sz="1300" dirty="0">
              <a:latin typeface="Calibri"/>
              <a:cs typeface="Calibri"/>
            </a:endParaRPr>
          </a:p>
          <a:p>
            <a:pPr marL="833119" lvl="1" indent="-288290">
              <a:lnSpc>
                <a:spcPts val="1490"/>
              </a:lnSpc>
              <a:buFont typeface="Arial"/>
              <a:buChar char="•"/>
              <a:tabLst>
                <a:tab pos="833119" algn="l"/>
                <a:tab pos="833755" algn="l"/>
              </a:tabLst>
            </a:pPr>
            <a:r>
              <a:rPr sz="1300" spc="-15" dirty="0">
                <a:latin typeface="Calibri"/>
                <a:cs typeface="Calibri"/>
              </a:rPr>
              <a:t>Dossier consultable </a:t>
            </a:r>
            <a:r>
              <a:rPr sz="1300" spc="-10" dirty="0">
                <a:latin typeface="Calibri"/>
                <a:cs typeface="Calibri"/>
              </a:rPr>
              <a:t>mais</a:t>
            </a:r>
            <a:r>
              <a:rPr sz="1300" spc="15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non-modifiable.</a:t>
            </a:r>
            <a:endParaRPr sz="13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2150" dirty="0">
              <a:latin typeface="Calibri"/>
              <a:cs typeface="Calibri"/>
            </a:endParaRPr>
          </a:p>
          <a:p>
            <a:pPr marL="89535">
              <a:lnSpc>
                <a:spcPct val="100000"/>
              </a:lnSpc>
            </a:pPr>
            <a:r>
              <a:rPr sz="1500" spc="-10" dirty="0">
                <a:latin typeface="Calibri"/>
                <a:cs typeface="Calibri"/>
              </a:rPr>
              <a:t>Après </a:t>
            </a:r>
            <a:r>
              <a:rPr sz="1500" spc="-5" dirty="0">
                <a:latin typeface="Calibri"/>
                <a:cs typeface="Calibri"/>
              </a:rPr>
              <a:t>le </a:t>
            </a:r>
            <a:r>
              <a:rPr sz="1500" spc="-20" dirty="0">
                <a:latin typeface="Calibri"/>
                <a:cs typeface="Calibri"/>
              </a:rPr>
              <a:t>comité </a:t>
            </a:r>
            <a:r>
              <a:rPr sz="1500" spc="-5" dirty="0">
                <a:latin typeface="Calibri"/>
                <a:cs typeface="Calibri"/>
              </a:rPr>
              <a:t>de </a:t>
            </a:r>
            <a:r>
              <a:rPr sz="1500" spc="-15" dirty="0" smtClean="0">
                <a:latin typeface="Calibri"/>
                <a:cs typeface="Calibri"/>
              </a:rPr>
              <a:t>pilotage</a:t>
            </a:r>
            <a:r>
              <a:rPr lang="fr-FR" sz="1500" spc="-15" dirty="0" smtClean="0">
                <a:latin typeface="Calibri"/>
                <a:cs typeface="Calibri"/>
              </a:rPr>
              <a:t> territorial</a:t>
            </a:r>
            <a:r>
              <a:rPr sz="1500" spc="-15" dirty="0" smtClean="0">
                <a:latin typeface="Calibri"/>
                <a:cs typeface="Calibri"/>
              </a:rPr>
              <a:t>, </a:t>
            </a:r>
            <a:r>
              <a:rPr sz="1500" spc="-5" dirty="0">
                <a:latin typeface="Calibri"/>
                <a:cs typeface="Calibri"/>
              </a:rPr>
              <a:t>le </a:t>
            </a:r>
            <a:r>
              <a:rPr sz="1500" spc="-10" dirty="0">
                <a:latin typeface="Calibri"/>
                <a:cs typeface="Calibri"/>
              </a:rPr>
              <a:t>dossier </a:t>
            </a:r>
            <a:r>
              <a:rPr sz="1500" spc="-25" dirty="0">
                <a:latin typeface="Calibri"/>
                <a:cs typeface="Calibri"/>
              </a:rPr>
              <a:t>sera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soit:</a:t>
            </a:r>
            <a:endParaRPr sz="1500" dirty="0">
              <a:latin typeface="Calibri"/>
              <a:cs typeface="Calibri"/>
            </a:endParaRPr>
          </a:p>
          <a:p>
            <a:pPr marL="375920" marR="93980" indent="-287655" algn="just">
              <a:lnSpc>
                <a:spcPct val="70000"/>
              </a:lnSpc>
              <a:spcBef>
                <a:spcPts val="1090"/>
              </a:spcBef>
              <a:buFont typeface="Arial"/>
              <a:buChar char="•"/>
              <a:tabLst>
                <a:tab pos="376555" algn="l"/>
              </a:tabLst>
            </a:pPr>
            <a:r>
              <a:rPr sz="1500" b="1" spc="-15" dirty="0">
                <a:latin typeface="Calibri"/>
                <a:cs typeface="Calibri"/>
              </a:rPr>
              <a:t>Accepté </a:t>
            </a:r>
            <a:r>
              <a:rPr sz="1500" b="1" dirty="0">
                <a:latin typeface="Calibri"/>
                <a:cs typeface="Calibri"/>
              </a:rPr>
              <a:t>: </a:t>
            </a:r>
            <a:r>
              <a:rPr lang="fr-FR" sz="1500" dirty="0" smtClean="0">
                <a:latin typeface="Calibri"/>
                <a:cs typeface="Calibri"/>
              </a:rPr>
              <a:t>La SDEJS </a:t>
            </a:r>
            <a:r>
              <a:rPr sz="1500" dirty="0" smtClean="0">
                <a:latin typeface="Calibri"/>
                <a:cs typeface="Calibri"/>
              </a:rPr>
              <a:t>a </a:t>
            </a:r>
            <a:r>
              <a:rPr sz="1500" spc="-20" dirty="0">
                <a:latin typeface="Calibri"/>
                <a:cs typeface="Calibri"/>
              </a:rPr>
              <a:t>statué </a:t>
            </a:r>
            <a:r>
              <a:rPr sz="1500" spc="-5" dirty="0">
                <a:latin typeface="Calibri"/>
                <a:cs typeface="Calibri"/>
              </a:rPr>
              <a:t>sur  </a:t>
            </a:r>
            <a:r>
              <a:rPr lang="fr-FR" sz="1500" spc="-5" dirty="0" smtClean="0">
                <a:latin typeface="Calibri"/>
                <a:cs typeface="Calibri"/>
              </a:rPr>
              <a:t>cette offre proposé au chef d’établissement pour la finaliser par la signature d’une convention </a:t>
            </a:r>
            <a:r>
              <a:rPr sz="1500" spc="-10" dirty="0" smtClean="0">
                <a:latin typeface="Calibri"/>
                <a:cs typeface="Calibri"/>
              </a:rPr>
              <a:t>;</a:t>
            </a:r>
            <a:endParaRPr sz="1500" dirty="0">
              <a:latin typeface="Calibri"/>
              <a:cs typeface="Calibri"/>
            </a:endParaRPr>
          </a:p>
          <a:p>
            <a:pPr marL="375920" marR="602615" indent="-28765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500" b="1" spc="-5" dirty="0">
                <a:latin typeface="Calibri"/>
                <a:cs typeface="Calibri"/>
              </a:rPr>
              <a:t>Sans </a:t>
            </a:r>
            <a:r>
              <a:rPr sz="1500" b="1" spc="-15" dirty="0">
                <a:latin typeface="Calibri"/>
                <a:cs typeface="Calibri"/>
              </a:rPr>
              <a:t>suite </a:t>
            </a:r>
            <a:r>
              <a:rPr sz="1500" dirty="0">
                <a:latin typeface="Calibri"/>
                <a:cs typeface="Calibri"/>
              </a:rPr>
              <a:t>: </a:t>
            </a:r>
            <a:r>
              <a:rPr sz="1500" spc="-5" dirty="0">
                <a:latin typeface="Calibri"/>
                <a:cs typeface="Calibri"/>
              </a:rPr>
              <a:t>en </a:t>
            </a:r>
            <a:r>
              <a:rPr sz="1500" spc="-10" dirty="0">
                <a:latin typeface="Calibri"/>
                <a:cs typeface="Calibri"/>
              </a:rPr>
              <a:t>cas </a:t>
            </a:r>
            <a:r>
              <a:rPr sz="1500" spc="-5" dirty="0">
                <a:latin typeface="Calibri"/>
                <a:cs typeface="Calibri"/>
              </a:rPr>
              <a:t>de </a:t>
            </a:r>
            <a:r>
              <a:rPr sz="1500" spc="-15" dirty="0">
                <a:latin typeface="Calibri"/>
                <a:cs typeface="Calibri"/>
              </a:rPr>
              <a:t>désistement</a:t>
            </a:r>
            <a:r>
              <a:rPr sz="1500" spc="-1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du  demandeur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;</a:t>
            </a:r>
          </a:p>
          <a:p>
            <a:pPr marL="375920" marR="284480" indent="-287655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500" b="1" spc="-20" dirty="0">
                <a:latin typeface="Calibri"/>
                <a:cs typeface="Calibri"/>
              </a:rPr>
              <a:t>Refusé </a:t>
            </a:r>
            <a:r>
              <a:rPr sz="1500" dirty="0">
                <a:latin typeface="Calibri"/>
                <a:cs typeface="Calibri"/>
              </a:rPr>
              <a:t>: </a:t>
            </a:r>
            <a:r>
              <a:rPr sz="1500" spc="-20" dirty="0">
                <a:latin typeface="Calibri"/>
                <a:cs typeface="Calibri"/>
              </a:rPr>
              <a:t>temporairement </a:t>
            </a:r>
            <a:r>
              <a:rPr sz="1500" dirty="0">
                <a:latin typeface="Calibri"/>
                <a:cs typeface="Calibri"/>
              </a:rPr>
              <a:t>en </a:t>
            </a:r>
            <a:r>
              <a:rPr sz="1500" spc="-20" dirty="0">
                <a:latin typeface="Calibri"/>
                <a:cs typeface="Calibri"/>
              </a:rPr>
              <a:t>attendant  qu’un </a:t>
            </a:r>
            <a:r>
              <a:rPr sz="1500" spc="-15" dirty="0">
                <a:latin typeface="Calibri"/>
                <a:cs typeface="Calibri"/>
              </a:rPr>
              <a:t>correspondant départemental vous  </a:t>
            </a:r>
            <a:r>
              <a:rPr sz="1500" spc="-20" dirty="0">
                <a:latin typeface="Calibri"/>
                <a:cs typeface="Calibri"/>
              </a:rPr>
              <a:t>contacte </a:t>
            </a:r>
            <a:r>
              <a:rPr sz="1500" spc="-15" dirty="0">
                <a:latin typeface="Calibri"/>
                <a:cs typeface="Calibri"/>
              </a:rPr>
              <a:t>et vous </a:t>
            </a:r>
            <a:r>
              <a:rPr sz="1500" spc="-10" dirty="0">
                <a:latin typeface="Calibri"/>
                <a:cs typeface="Calibri"/>
              </a:rPr>
              <a:t>accompagne </a:t>
            </a:r>
            <a:r>
              <a:rPr sz="1500" spc="-5" dirty="0">
                <a:latin typeface="Calibri"/>
                <a:cs typeface="Calibri"/>
              </a:rPr>
              <a:t>dans </a:t>
            </a:r>
            <a:r>
              <a:rPr sz="1500" dirty="0">
                <a:latin typeface="Calibri"/>
                <a:cs typeface="Calibri"/>
              </a:rPr>
              <a:t>la  </a:t>
            </a:r>
            <a:r>
              <a:rPr sz="1500" spc="-10" dirty="0">
                <a:latin typeface="Calibri"/>
                <a:cs typeface="Calibri"/>
              </a:rPr>
              <a:t>finalisation </a:t>
            </a:r>
            <a:r>
              <a:rPr sz="1500" spc="-5" dirty="0">
                <a:latin typeface="Calibri"/>
                <a:cs typeface="Calibri"/>
              </a:rPr>
              <a:t>de </a:t>
            </a:r>
            <a:r>
              <a:rPr sz="1500" dirty="0">
                <a:latin typeface="Calibri"/>
                <a:cs typeface="Calibri"/>
              </a:rPr>
              <a:t>la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démarche .</a:t>
            </a:r>
            <a:endParaRPr sz="1500" dirty="0">
              <a:latin typeface="Calibri"/>
              <a:cs typeface="Calibri"/>
            </a:endParaRPr>
          </a:p>
          <a:p>
            <a:pPr marL="89535">
              <a:lnSpc>
                <a:spcPct val="100000"/>
              </a:lnSpc>
              <a:spcBef>
                <a:spcPts val="420"/>
              </a:spcBef>
            </a:pPr>
            <a:r>
              <a:rPr sz="1500" spc="-5" dirty="0">
                <a:latin typeface="Calibri"/>
                <a:cs typeface="Calibri"/>
              </a:rPr>
              <a:t>Le </a:t>
            </a:r>
            <a:r>
              <a:rPr sz="1500" spc="-10" dirty="0">
                <a:latin typeface="Calibri"/>
                <a:cs typeface="Calibri"/>
              </a:rPr>
              <a:t>dossier </a:t>
            </a:r>
            <a:r>
              <a:rPr sz="1500" spc="-25" dirty="0">
                <a:latin typeface="Calibri"/>
                <a:cs typeface="Calibri"/>
              </a:rPr>
              <a:t>sera </a:t>
            </a:r>
            <a:r>
              <a:rPr sz="1500" spc="-20" dirty="0">
                <a:latin typeface="Calibri"/>
                <a:cs typeface="Calibri"/>
              </a:rPr>
              <a:t>parfois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annoté.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29655" y="1491996"/>
            <a:ext cx="6115811" cy="2778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972" y="1013206"/>
            <a:ext cx="51568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/>
              <a:t>4.3 </a:t>
            </a:r>
            <a:r>
              <a:rPr sz="1800" spc="-25" dirty="0"/>
              <a:t>Télécharger</a:t>
            </a:r>
            <a:r>
              <a:rPr sz="2000" spc="-25" dirty="0"/>
              <a:t> </a:t>
            </a:r>
            <a:r>
              <a:rPr sz="2000" spc="-5" dirty="0"/>
              <a:t>le fichier </a:t>
            </a:r>
            <a:r>
              <a:rPr sz="2000" spc="-10" dirty="0"/>
              <a:t>annoté </a:t>
            </a:r>
            <a:r>
              <a:rPr sz="2000" spc="-5" dirty="0"/>
              <a:t>pour </a:t>
            </a:r>
            <a:r>
              <a:rPr sz="2000" spc="-10" dirty="0"/>
              <a:t>mise </a:t>
            </a:r>
            <a:r>
              <a:rPr sz="2000" spc="-5" dirty="0"/>
              <a:t>à</a:t>
            </a:r>
            <a:r>
              <a:rPr sz="2000" spc="-45" dirty="0"/>
              <a:t> </a:t>
            </a:r>
            <a:r>
              <a:rPr sz="2000" spc="-10" dirty="0"/>
              <a:t>jour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918210" y="2158237"/>
            <a:ext cx="4260215" cy="217487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3335" marR="5080">
              <a:lnSpc>
                <a:spcPts val="1800"/>
              </a:lnSpc>
              <a:spcBef>
                <a:spcPts val="260"/>
              </a:spcBef>
            </a:pPr>
            <a:r>
              <a:rPr sz="1600" spc="-25" dirty="0">
                <a:latin typeface="Calibri"/>
                <a:cs typeface="Calibri"/>
              </a:rPr>
              <a:t>Pour </a:t>
            </a:r>
            <a:r>
              <a:rPr sz="1600" spc="-20" dirty="0">
                <a:latin typeface="Calibri"/>
                <a:cs typeface="Calibri"/>
              </a:rPr>
              <a:t>télécharger </a:t>
            </a:r>
            <a:r>
              <a:rPr sz="1600" spc="-5" dirty="0">
                <a:latin typeface="Calibri"/>
                <a:cs typeface="Calibri"/>
              </a:rPr>
              <a:t>le </a:t>
            </a:r>
            <a:r>
              <a:rPr sz="1600" spc="-10" dirty="0">
                <a:latin typeface="Calibri"/>
                <a:cs typeface="Calibri"/>
              </a:rPr>
              <a:t>fichier </a:t>
            </a:r>
            <a:r>
              <a:rPr sz="1600" spc="-15" dirty="0">
                <a:latin typeface="Calibri"/>
                <a:cs typeface="Calibri"/>
              </a:rPr>
              <a:t>annoté, </a:t>
            </a:r>
            <a:r>
              <a:rPr sz="1600" spc="-10" dirty="0">
                <a:latin typeface="Calibri"/>
                <a:cs typeface="Calibri"/>
              </a:rPr>
              <a:t>depuis </a:t>
            </a:r>
            <a:r>
              <a:rPr sz="1600" spc="-5" dirty="0">
                <a:latin typeface="Calibri"/>
                <a:cs typeface="Calibri"/>
              </a:rPr>
              <a:t>le </a:t>
            </a:r>
            <a:r>
              <a:rPr sz="1600" spc="-15" dirty="0">
                <a:latin typeface="Calibri"/>
                <a:cs typeface="Calibri"/>
              </a:rPr>
              <a:t>courriel  </a:t>
            </a:r>
            <a:r>
              <a:rPr sz="1600" spc="-25" dirty="0">
                <a:latin typeface="Calibri"/>
                <a:cs typeface="Calibri"/>
              </a:rPr>
              <a:t>reçu </a:t>
            </a:r>
            <a:r>
              <a:rPr sz="1600" dirty="0">
                <a:latin typeface="Calibri"/>
                <a:cs typeface="Calibri"/>
              </a:rPr>
              <a:t>à </a:t>
            </a:r>
            <a:r>
              <a:rPr sz="1600" spc="-35" dirty="0">
                <a:latin typeface="Calibri"/>
                <a:cs typeface="Calibri"/>
              </a:rPr>
              <a:t>l’adresse </a:t>
            </a:r>
            <a:r>
              <a:rPr sz="1600" spc="-10" dirty="0">
                <a:latin typeface="Calibri"/>
                <a:cs typeface="Calibri"/>
              </a:rPr>
              <a:t>associée </a:t>
            </a:r>
            <a:r>
              <a:rPr sz="1600" dirty="0">
                <a:latin typeface="Calibri"/>
                <a:cs typeface="Calibri"/>
              </a:rPr>
              <a:t>au</a:t>
            </a:r>
            <a:r>
              <a:rPr sz="1600" spc="-20" dirty="0">
                <a:latin typeface="Calibri"/>
                <a:cs typeface="Calibri"/>
              </a:rPr>
              <a:t> compte</a:t>
            </a:r>
            <a:endParaRPr sz="1600">
              <a:latin typeface="Calibri"/>
              <a:cs typeface="Calibri"/>
            </a:endParaRPr>
          </a:p>
          <a:p>
            <a:pPr marL="299720" marR="521334" indent="-287655">
              <a:lnSpc>
                <a:spcPts val="1700"/>
              </a:lnSpc>
              <a:spcBef>
                <a:spcPts val="985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600" spc="-15" dirty="0">
                <a:latin typeface="Calibri"/>
                <a:cs typeface="Calibri"/>
              </a:rPr>
              <a:t>Cliquez </a:t>
            </a:r>
            <a:r>
              <a:rPr sz="1600" spc="-10" dirty="0">
                <a:latin typeface="Calibri"/>
                <a:cs typeface="Calibri"/>
              </a:rPr>
              <a:t>sur le lien </a:t>
            </a:r>
            <a:r>
              <a:rPr sz="1600" spc="-30" dirty="0">
                <a:latin typeface="Calibri"/>
                <a:cs typeface="Calibri"/>
              </a:rPr>
              <a:t>envoyé </a:t>
            </a:r>
            <a:r>
              <a:rPr sz="1600" spc="-5" dirty="0">
                <a:latin typeface="Calibri"/>
                <a:cs typeface="Calibri"/>
              </a:rPr>
              <a:t>ou </a:t>
            </a:r>
            <a:r>
              <a:rPr sz="1600" spc="-10" dirty="0">
                <a:latin typeface="Calibri"/>
                <a:cs typeface="Calibri"/>
              </a:rPr>
              <a:t>sur </a:t>
            </a:r>
            <a:r>
              <a:rPr sz="1600" dirty="0">
                <a:latin typeface="Calibri"/>
                <a:cs typeface="Calibri"/>
              </a:rPr>
              <a:t>le </a:t>
            </a:r>
            <a:r>
              <a:rPr sz="1600" spc="-15" dirty="0">
                <a:latin typeface="Calibri"/>
                <a:cs typeface="Calibri"/>
              </a:rPr>
              <a:t>bouton  [Consulter </a:t>
            </a:r>
            <a:r>
              <a:rPr sz="1600" spc="-5" dirty="0">
                <a:latin typeface="Calibri"/>
                <a:cs typeface="Calibri"/>
              </a:rPr>
              <a:t>mon</a:t>
            </a:r>
            <a:r>
              <a:rPr sz="1600" spc="-10" dirty="0">
                <a:latin typeface="Calibri"/>
                <a:cs typeface="Calibri"/>
              </a:rPr>
              <a:t> dossier],</a:t>
            </a:r>
            <a:endParaRPr sz="1600">
              <a:latin typeface="Calibri"/>
              <a:cs typeface="Calibri"/>
            </a:endParaRPr>
          </a:p>
          <a:p>
            <a:pPr marL="299720" indent="-287655">
              <a:lnSpc>
                <a:spcPts val="1860"/>
              </a:lnSpc>
              <a:spcBef>
                <a:spcPts val="655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600" spc="-10" dirty="0">
                <a:latin typeface="Calibri"/>
                <a:cs typeface="Calibri"/>
              </a:rPr>
              <a:t>Puis cliquez sur </a:t>
            </a:r>
            <a:r>
              <a:rPr sz="1600" dirty="0">
                <a:latin typeface="Calibri"/>
                <a:cs typeface="Calibri"/>
              </a:rPr>
              <a:t>le </a:t>
            </a:r>
            <a:r>
              <a:rPr sz="1600" b="1" spc="-10" dirty="0">
                <a:latin typeface="Calibri"/>
                <a:cs typeface="Calibri"/>
              </a:rPr>
              <a:t>fichier </a:t>
            </a:r>
            <a:r>
              <a:rPr sz="1600" b="1" spc="-20" dirty="0">
                <a:latin typeface="Calibri"/>
                <a:cs typeface="Calibri"/>
              </a:rPr>
              <a:t>précédé </a:t>
            </a:r>
            <a:r>
              <a:rPr sz="1600" b="1" spc="-5" dirty="0">
                <a:latin typeface="Calibri"/>
                <a:cs typeface="Calibri"/>
              </a:rPr>
              <a:t>de</a:t>
            </a:r>
            <a:r>
              <a:rPr sz="1600" b="1" spc="3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l’icône</a:t>
            </a:r>
            <a:endParaRPr sz="1600">
              <a:latin typeface="Calibri"/>
              <a:cs typeface="Calibri"/>
            </a:endParaRPr>
          </a:p>
          <a:p>
            <a:pPr marL="299720">
              <a:lnSpc>
                <a:spcPts val="1860"/>
              </a:lnSpc>
            </a:pPr>
            <a:r>
              <a:rPr sz="1600" b="1" spc="-25" dirty="0">
                <a:latin typeface="Calibri"/>
                <a:cs typeface="Calibri"/>
              </a:rPr>
              <a:t>représentant </a:t>
            </a:r>
            <a:r>
              <a:rPr sz="1600" b="1" spc="-10" dirty="0">
                <a:latin typeface="Calibri"/>
                <a:cs typeface="Calibri"/>
              </a:rPr>
              <a:t>un</a:t>
            </a:r>
            <a:r>
              <a:rPr sz="1600" b="1" spc="4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trombone</a:t>
            </a:r>
            <a:endParaRPr sz="1600">
              <a:latin typeface="Calibri"/>
              <a:cs typeface="Calibri"/>
            </a:endParaRPr>
          </a:p>
          <a:p>
            <a:pPr marL="299720" marR="193675" indent="-287655">
              <a:lnSpc>
                <a:spcPts val="1700"/>
              </a:lnSpc>
              <a:spcBef>
                <a:spcPts val="1019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600" dirty="0">
                <a:latin typeface="Calibri"/>
                <a:cs typeface="Calibri"/>
              </a:rPr>
              <a:t>À </a:t>
            </a:r>
            <a:r>
              <a:rPr sz="1600" spc="-10" dirty="0">
                <a:latin typeface="Calibri"/>
                <a:cs typeface="Calibri"/>
              </a:rPr>
              <a:t>partir des </a:t>
            </a:r>
            <a:r>
              <a:rPr sz="1600" spc="-25" dirty="0">
                <a:latin typeface="Calibri"/>
                <a:cs typeface="Calibri"/>
              </a:rPr>
              <a:t>commentaires et/ou </a:t>
            </a:r>
            <a:r>
              <a:rPr sz="1600" spc="-20" dirty="0">
                <a:latin typeface="Calibri"/>
                <a:cs typeface="Calibri"/>
              </a:rPr>
              <a:t>annotations,  </a:t>
            </a:r>
            <a:r>
              <a:rPr sz="1600" spc="-30" dirty="0">
                <a:latin typeface="Calibri"/>
                <a:cs typeface="Calibri"/>
              </a:rPr>
              <a:t>mettez </a:t>
            </a:r>
            <a:r>
              <a:rPr sz="1600" dirty="0">
                <a:latin typeface="Calibri"/>
                <a:cs typeface="Calibri"/>
              </a:rPr>
              <a:t>à </a:t>
            </a:r>
            <a:r>
              <a:rPr sz="1600" spc="-10" dirty="0">
                <a:latin typeface="Calibri"/>
                <a:cs typeface="Calibri"/>
              </a:rPr>
              <a:t>jour </a:t>
            </a:r>
            <a:r>
              <a:rPr sz="1600" spc="-25" dirty="0">
                <a:latin typeface="Calibri"/>
                <a:cs typeface="Calibri"/>
              </a:rPr>
              <a:t>votre </a:t>
            </a:r>
            <a:r>
              <a:rPr sz="1600" spc="-20" dirty="0">
                <a:latin typeface="Calibri"/>
                <a:cs typeface="Calibri"/>
              </a:rPr>
              <a:t>candidature </a:t>
            </a:r>
            <a:r>
              <a:rPr sz="1600" spc="-10" dirty="0">
                <a:latin typeface="Calibri"/>
                <a:cs typeface="Calibri"/>
              </a:rPr>
              <a:t>et</a:t>
            </a:r>
            <a:r>
              <a:rPr sz="1600" spc="1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archivez-la.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15584" y="1549908"/>
            <a:ext cx="5760720" cy="3461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694690" marR="5080" indent="-673100">
              <a:lnSpc>
                <a:spcPts val="2600"/>
              </a:lnSpc>
              <a:spcBef>
                <a:spcPts val="420"/>
              </a:spcBef>
            </a:pPr>
            <a:r>
              <a:rPr dirty="0"/>
              <a:t>Nous </a:t>
            </a:r>
            <a:r>
              <a:rPr spc="-10" dirty="0"/>
              <a:t>espérons </a:t>
            </a:r>
            <a:r>
              <a:rPr dirty="0"/>
              <a:t>que </a:t>
            </a:r>
            <a:r>
              <a:rPr spc="-10" dirty="0"/>
              <a:t>ce </a:t>
            </a:r>
            <a:r>
              <a:rPr spc="-15" dirty="0"/>
              <a:t>tutoriel </a:t>
            </a:r>
            <a:r>
              <a:rPr spc="-10" dirty="0"/>
              <a:t>vous </a:t>
            </a:r>
            <a:r>
              <a:rPr spc="-30" dirty="0"/>
              <a:t>aura </a:t>
            </a:r>
            <a:r>
              <a:rPr dirty="0"/>
              <a:t>aidé </a:t>
            </a:r>
            <a:r>
              <a:rPr spc="-20" dirty="0"/>
              <a:t>et </a:t>
            </a:r>
            <a:r>
              <a:rPr spc="-30" dirty="0"/>
              <a:t>restons </a:t>
            </a:r>
            <a:r>
              <a:rPr dirty="0"/>
              <a:t>à </a:t>
            </a:r>
            <a:r>
              <a:rPr spc="-25" dirty="0"/>
              <a:t>votre  </a:t>
            </a:r>
            <a:r>
              <a:rPr dirty="0"/>
              <a:t>disposition pour </a:t>
            </a:r>
            <a:r>
              <a:rPr spc="-25" dirty="0"/>
              <a:t>toute </a:t>
            </a:r>
            <a:r>
              <a:rPr spc="-10" dirty="0"/>
              <a:t>question </a:t>
            </a:r>
            <a:r>
              <a:rPr spc="-35" dirty="0"/>
              <a:t>et/</a:t>
            </a:r>
            <a:r>
              <a:rPr spc="-35" dirty="0" err="1"/>
              <a:t>ou</a:t>
            </a:r>
            <a:r>
              <a:rPr spc="-5" dirty="0"/>
              <a:t> </a:t>
            </a:r>
            <a:r>
              <a:rPr lang="fr-FR" spc="-25" dirty="0" smtClean="0"/>
              <a:t>complément</a:t>
            </a:r>
            <a:r>
              <a:rPr spc="-25" dirty="0" smtClean="0"/>
              <a:t>.</a:t>
            </a:r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900923" y="3445510"/>
            <a:ext cx="8154670" cy="153760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0"/>
              </a:spcBef>
            </a:pPr>
            <a:r>
              <a:rPr sz="2400" spc="-20" dirty="0">
                <a:latin typeface="Calibri"/>
                <a:cs typeface="Calibri"/>
              </a:rPr>
              <a:t>Contact </a:t>
            </a:r>
            <a:r>
              <a:rPr sz="2400" spc="-15" dirty="0">
                <a:latin typeface="Calibri"/>
                <a:cs typeface="Calibri"/>
              </a:rPr>
              <a:t>(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préciser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votre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académie et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vos</a:t>
            </a:r>
            <a:r>
              <a:rPr sz="24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coordonnées</a:t>
            </a:r>
            <a:r>
              <a:rPr sz="2400" spc="-20" dirty="0">
                <a:latin typeface="Calibri"/>
                <a:cs typeface="Calibri"/>
              </a:rPr>
              <a:t>):</a:t>
            </a:r>
            <a:endParaRPr sz="2400" dirty="0">
              <a:latin typeface="Calibri"/>
              <a:cs typeface="Calibri"/>
            </a:endParaRPr>
          </a:p>
          <a:p>
            <a:pPr algn="ctr">
              <a:spcBef>
                <a:spcPts val="1030"/>
              </a:spcBef>
            </a:pPr>
            <a:r>
              <a:rPr lang="fr-FR" sz="3600" u="sng" dirty="0">
                <a:hlinkClick r:id="rId2"/>
              </a:rPr>
              <a:t>2hcollege@sports.gouv.fr </a:t>
            </a:r>
            <a:endParaRPr lang="fr-FR" sz="3600" u="sng" dirty="0"/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2400" dirty="0" smtClean="0">
                <a:latin typeface="Calibri"/>
                <a:cs typeface="Calibri"/>
              </a:rPr>
              <a:t>A</a:t>
            </a:r>
            <a:r>
              <a:rPr sz="2400" spc="-30" dirty="0" smtClean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bientôt!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177545"/>
            <a:ext cx="2576322" cy="1518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Offres des structures et clubs dispositif &quot;2 heures de sport en plus au collège&quot;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457200"/>
            <a:ext cx="1317625" cy="158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194" y="574548"/>
            <a:ext cx="29464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006EC0"/>
                </a:solidFill>
                <a:latin typeface="Calibri Light"/>
                <a:cs typeface="Calibri Light"/>
              </a:rPr>
              <a:t>1.</a:t>
            </a:r>
            <a:r>
              <a:rPr sz="2800" spc="-220" dirty="0">
                <a:solidFill>
                  <a:srgbClr val="006EC0"/>
                </a:solidFill>
                <a:latin typeface="Calibri Light"/>
                <a:cs typeface="Calibri Light"/>
              </a:rPr>
              <a:t> </a:t>
            </a:r>
            <a:r>
              <a:rPr sz="2800" spc="-40" dirty="0">
                <a:solidFill>
                  <a:srgbClr val="006EC0"/>
                </a:solidFill>
                <a:latin typeface="Calibri Light"/>
                <a:cs typeface="Calibri Light"/>
              </a:rPr>
              <a:t>Préambule</a:t>
            </a:r>
            <a:endParaRPr sz="28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432" y="1283715"/>
            <a:ext cx="10894568" cy="4021614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41935" marR="5080" indent="-229870">
              <a:lnSpc>
                <a:spcPct val="90000"/>
              </a:lnSpc>
              <a:spcBef>
                <a:spcPts val="440"/>
              </a:spcBef>
              <a:buFont typeface="Arial"/>
              <a:buChar char="•"/>
              <a:tabLst>
                <a:tab pos="242570" algn="l"/>
              </a:tabLst>
            </a:pPr>
            <a:r>
              <a:rPr lang="fr-FR" sz="2800" spc="-2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Dépôt offre</a:t>
            </a:r>
            <a:r>
              <a:rPr lang="fr-FR" sz="2800" spc="-35" dirty="0">
                <a:solidFill>
                  <a:srgbClr val="006E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2800" b="1" spc="-35" dirty="0">
                <a:solidFill>
                  <a:srgbClr val="006E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 2h </a:t>
            </a:r>
            <a:r>
              <a:rPr lang="fr-FR" sz="2800" b="1" spc="-35" dirty="0" smtClean="0">
                <a:solidFill>
                  <a:srgbClr val="006E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sport </a:t>
            </a:r>
            <a:r>
              <a:rPr lang="fr-FR" sz="2800" b="1" spc="-35" dirty="0">
                <a:solidFill>
                  <a:srgbClr val="006E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plus au collège »</a:t>
            </a:r>
            <a:r>
              <a:rPr lang="fr-FR" sz="2800" b="1" spc="-2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sz="2800" b="1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uniquement </a:t>
            </a:r>
            <a:r>
              <a:rPr sz="2800"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sous  </a:t>
            </a:r>
            <a:r>
              <a:rPr sz="2800" b="1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forme </a:t>
            </a:r>
            <a:r>
              <a:rPr sz="2800"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numérique </a:t>
            </a:r>
            <a:r>
              <a:rPr sz="2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via </a:t>
            </a:r>
            <a:r>
              <a:rPr sz="2800" spc="-45" dirty="0">
                <a:latin typeface="Calibri Light" panose="020F0302020204030204" pitchFamily="34" charset="0"/>
                <a:cs typeface="Calibri Light" panose="020F0302020204030204" pitchFamily="34" charset="0"/>
              </a:rPr>
              <a:t>l’application </a:t>
            </a:r>
            <a:r>
              <a:rPr sz="2800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Démarches-simplifiées: </a:t>
            </a:r>
            <a:endParaRPr lang="fr-FR" sz="2800" spc="-15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065" marR="5080" algn="ctr">
              <a:lnSpc>
                <a:spcPct val="90000"/>
              </a:lnSpc>
              <a:spcBef>
                <a:spcPts val="440"/>
              </a:spcBef>
              <a:tabLst>
                <a:tab pos="242570" algn="l"/>
              </a:tabLst>
            </a:pPr>
            <a:r>
              <a:rPr sz="2800" b="1" u="heavy" spc="-10" dirty="0" smtClean="0">
                <a:solidFill>
                  <a:schemeClr val="tx2"/>
                </a:solidFill>
                <a:uFill>
                  <a:solidFill>
                    <a:srgbClr val="0000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https://www.demarches-simplifiees.fr/commencer/</a:t>
            </a:r>
            <a:r>
              <a:rPr lang="fr-FR" sz="2800" b="1" u="heavy" spc="-10" dirty="0" smtClean="0">
                <a:solidFill>
                  <a:schemeClr val="tx2"/>
                </a:solidFill>
                <a:uFill>
                  <a:solidFill>
                    <a:srgbClr val="0000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2hsc</a:t>
            </a:r>
            <a:endParaRPr lang="fr-FR" sz="2800" b="1" u="heavy" spc="-10" dirty="0" smtClean="0">
              <a:solidFill>
                <a:schemeClr val="tx2"/>
              </a:solidFill>
              <a:uFill>
                <a:solidFill>
                  <a:srgbClr val="0000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41935" marR="5080" indent="-229870">
              <a:lnSpc>
                <a:spcPct val="90000"/>
              </a:lnSpc>
              <a:spcBef>
                <a:spcPts val="440"/>
              </a:spcBef>
              <a:buFont typeface="Arial"/>
              <a:buChar char="•"/>
              <a:tabLst>
                <a:tab pos="242570" algn="l"/>
              </a:tabLst>
            </a:pPr>
            <a:endParaRPr sz="2800" dirty="0" smtClean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r>
              <a:rPr lang="fr-FR" sz="29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Préparer </a:t>
            </a:r>
            <a:r>
              <a:rPr lang="fr-FR" sz="2950" dirty="0">
                <a:latin typeface="Calibri Light" panose="020F0302020204030204" pitchFamily="34" charset="0"/>
                <a:cs typeface="Calibri Light" panose="020F0302020204030204" pitchFamily="34" charset="0"/>
              </a:rPr>
              <a:t>votre numéro </a:t>
            </a:r>
            <a:r>
              <a:rPr lang="fr-FR" sz="29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SIRET  </a:t>
            </a:r>
            <a:r>
              <a:rPr lang="fr-FR" sz="2950" dirty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https://avis-situation-sirene.insee.fr</a:t>
            </a:r>
            <a:r>
              <a:rPr lang="fr-FR" sz="2950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/</a:t>
            </a:r>
            <a:r>
              <a:rPr lang="fr-FR" sz="29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 marR="584200">
              <a:lnSpc>
                <a:spcPct val="96000"/>
              </a:lnSpc>
              <a:spcBef>
                <a:spcPts val="5"/>
              </a:spcBef>
              <a:tabLst>
                <a:tab pos="242570" algn="l"/>
              </a:tabLst>
            </a:pPr>
            <a:endParaRPr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065" algn="ctr">
              <a:lnSpc>
                <a:spcPct val="100000"/>
              </a:lnSpc>
              <a:tabLst>
                <a:tab pos="242570" algn="l"/>
              </a:tabLst>
            </a:pPr>
            <a:r>
              <a:rPr lang="fr-FR" sz="2400" b="1" spc="-2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FORMULAIRE UNIQUE NATIONAL</a:t>
            </a:r>
          </a:p>
          <a:p>
            <a:pPr marL="12065" algn="ctr">
              <a:lnSpc>
                <a:spcPct val="100000"/>
              </a:lnSpc>
              <a:tabLst>
                <a:tab pos="242570" algn="l"/>
              </a:tabLst>
            </a:pPr>
            <a:r>
              <a:rPr lang="fr-FR" sz="2400" b="1" spc="-2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UNE VALIDATION SELON L’ORGANISATION ACADEMIQUE (RECTORAT-DRAJES/DSDEN-SDEJS)</a:t>
            </a:r>
          </a:p>
          <a:p>
            <a:pPr marL="241935" indent="-229870">
              <a:lnSpc>
                <a:spcPct val="100000"/>
              </a:lnSpc>
              <a:buFont typeface="Arial"/>
              <a:buChar char="•"/>
              <a:tabLst>
                <a:tab pos="242570" algn="l"/>
              </a:tabLst>
            </a:pP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972" y="613918"/>
            <a:ext cx="261683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6EC0"/>
                </a:solidFill>
                <a:latin typeface="Calibri Light"/>
                <a:cs typeface="Calibri Light"/>
              </a:rPr>
              <a:t>2- SE</a:t>
            </a:r>
            <a:r>
              <a:rPr sz="2800" spc="-270" dirty="0">
                <a:solidFill>
                  <a:srgbClr val="006EC0"/>
                </a:solidFill>
                <a:latin typeface="Calibri Light"/>
                <a:cs typeface="Calibri Light"/>
              </a:rPr>
              <a:t> </a:t>
            </a:r>
            <a:r>
              <a:rPr sz="2800" spc="-35" dirty="0">
                <a:solidFill>
                  <a:srgbClr val="006EC0"/>
                </a:solidFill>
                <a:latin typeface="Calibri Light"/>
                <a:cs typeface="Calibri Light"/>
              </a:rPr>
              <a:t>CONNECTER</a:t>
            </a:r>
            <a:endParaRPr sz="28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1438147"/>
            <a:ext cx="4310507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 smtClean="0">
                <a:solidFill>
                  <a:srgbClr val="006EC0"/>
                </a:solidFill>
                <a:latin typeface="Calibri"/>
                <a:cs typeface="Calibri"/>
              </a:rPr>
              <a:t>Lien </a:t>
            </a:r>
            <a:r>
              <a:rPr b="1" spc="-5" dirty="0">
                <a:solidFill>
                  <a:srgbClr val="006EC0"/>
                </a:solidFill>
                <a:latin typeface="Calibri"/>
                <a:cs typeface="Calibri"/>
              </a:rPr>
              <a:t>pour déposer </a:t>
            </a:r>
            <a:r>
              <a:rPr b="1" spc="-5" dirty="0" err="1">
                <a:solidFill>
                  <a:srgbClr val="006EC0"/>
                </a:solidFill>
                <a:latin typeface="Calibri"/>
                <a:cs typeface="Calibri"/>
              </a:rPr>
              <a:t>une</a:t>
            </a:r>
            <a:r>
              <a:rPr b="1" spc="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b="1" spc="-20" dirty="0" smtClean="0">
                <a:solidFill>
                  <a:srgbClr val="006EC0"/>
                </a:solidFill>
                <a:latin typeface="Calibri"/>
                <a:cs typeface="Calibri"/>
              </a:rPr>
              <a:t>candidature</a:t>
            </a:r>
            <a:r>
              <a:rPr lang="fr-FR" b="1" spc="-20" dirty="0" smtClean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b="1" spc="-20" dirty="0" smtClean="0">
                <a:solidFill>
                  <a:srgbClr val="006EC0"/>
                </a:solidFill>
                <a:latin typeface="Calibri"/>
                <a:cs typeface="Calibri"/>
              </a:rPr>
              <a:t>: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67200" y="1451676"/>
            <a:ext cx="5943600" cy="2621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935" marR="5080" indent="-229870">
              <a:lnSpc>
                <a:spcPct val="90000"/>
              </a:lnSpc>
              <a:spcBef>
                <a:spcPts val="440"/>
              </a:spcBef>
              <a:buFont typeface="Arial"/>
              <a:buChar char="•"/>
              <a:tabLst>
                <a:tab pos="242570" algn="l"/>
              </a:tabLst>
            </a:pPr>
            <a:r>
              <a:rPr sz="1800" b="1" u="heavy" spc="-1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https://www.demarches- </a:t>
            </a:r>
            <a:r>
              <a:rPr sz="1800" b="1" u="heavy" spc="-1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simplifiees.fr/commencer</a:t>
            </a:r>
            <a:r>
              <a:rPr sz="1800" b="1" u="heavy" spc="-10" dirty="0" smtClean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/</a:t>
            </a:r>
            <a:r>
              <a:rPr lang="fr-FR" b="1" u="heavy" spc="-10" dirty="0" smtClean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cs typeface="Calibri"/>
              </a:rPr>
              <a:t>2hsc</a:t>
            </a:r>
            <a:endParaRPr lang="fr-FR" dirty="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362200"/>
            <a:ext cx="6783565" cy="4173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1" y="420877"/>
            <a:ext cx="3622166" cy="60896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35"/>
              </a:spcBef>
            </a:pPr>
            <a:r>
              <a:rPr sz="2000" spc="-5" dirty="0" smtClean="0">
                <a:solidFill>
                  <a:srgbClr val="006EC0"/>
                </a:solidFill>
              </a:rPr>
              <a:t>2.1 </a:t>
            </a:r>
            <a:r>
              <a:rPr sz="2000" spc="-20" dirty="0">
                <a:solidFill>
                  <a:srgbClr val="006EC0"/>
                </a:solidFill>
              </a:rPr>
              <a:t>Vous </a:t>
            </a:r>
            <a:r>
              <a:rPr sz="2000" spc="-5" dirty="0">
                <a:solidFill>
                  <a:srgbClr val="006EC0"/>
                </a:solidFill>
              </a:rPr>
              <a:t>ne </a:t>
            </a:r>
            <a:r>
              <a:rPr sz="2000" spc="-10" dirty="0">
                <a:solidFill>
                  <a:srgbClr val="006EC0"/>
                </a:solidFill>
              </a:rPr>
              <a:t>possédez </a:t>
            </a:r>
            <a:r>
              <a:rPr sz="2000" spc="-5" dirty="0">
                <a:solidFill>
                  <a:srgbClr val="006EC0"/>
                </a:solidFill>
              </a:rPr>
              <a:t>pas de  </a:t>
            </a:r>
            <a:r>
              <a:rPr sz="2000" spc="-15" dirty="0">
                <a:solidFill>
                  <a:srgbClr val="006EC0"/>
                </a:solidFill>
              </a:rPr>
              <a:t>compte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5472195" y="5075088"/>
            <a:ext cx="6458380" cy="875496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90"/>
              </a:lnSpc>
            </a:pPr>
            <a:r>
              <a:rPr sz="1600" b="1" i="1" spc="-15" dirty="0" smtClean="0">
                <a:solidFill>
                  <a:srgbClr val="FF0000"/>
                </a:solidFill>
                <a:cs typeface="Calibri"/>
              </a:rPr>
              <a:t>Remarque: </a:t>
            </a:r>
            <a:r>
              <a:rPr lang="fr-FR" sz="1600" b="1" i="1" spc="-15" dirty="0" smtClean="0">
                <a:solidFill>
                  <a:srgbClr val="FF0000"/>
                </a:solidFill>
                <a:cs typeface="Calibri"/>
              </a:rPr>
              <a:t>D</a:t>
            </a:r>
            <a:r>
              <a:rPr sz="1600" b="1" i="1" spc="-15" dirty="0" err="1" smtClean="0">
                <a:solidFill>
                  <a:srgbClr val="FF0000"/>
                </a:solidFill>
                <a:cs typeface="Calibri"/>
              </a:rPr>
              <a:t>ans</a:t>
            </a:r>
            <a:r>
              <a:rPr sz="1600" b="1" i="1" spc="-15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sz="1600" b="1" i="1" spc="-5" dirty="0" smtClean="0">
                <a:solidFill>
                  <a:srgbClr val="FF0000"/>
                </a:solidFill>
                <a:cs typeface="Calibri"/>
              </a:rPr>
              <a:t>la </a:t>
            </a:r>
            <a:r>
              <a:rPr sz="1600" b="1" i="1" spc="-15" dirty="0" err="1" smtClean="0">
                <a:solidFill>
                  <a:srgbClr val="FF0000"/>
                </a:solidFill>
                <a:cs typeface="Calibri"/>
              </a:rPr>
              <a:t>mesure</a:t>
            </a:r>
            <a:r>
              <a:rPr sz="1600" b="1" i="1" spc="-15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sz="1600" b="1" i="1" spc="-10" dirty="0" smtClean="0">
                <a:solidFill>
                  <a:srgbClr val="FF0000"/>
                </a:solidFill>
                <a:cs typeface="Calibri"/>
              </a:rPr>
              <a:t>du </a:t>
            </a:r>
            <a:r>
              <a:rPr sz="1600" b="1" i="1" spc="-15" dirty="0" smtClean="0">
                <a:solidFill>
                  <a:srgbClr val="FF0000"/>
                </a:solidFill>
                <a:cs typeface="Calibri"/>
              </a:rPr>
              <a:t>possible</a:t>
            </a:r>
            <a:r>
              <a:rPr sz="1600" b="1" i="1" spc="-25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sz="1600" b="1" i="1" spc="-15" dirty="0" smtClean="0">
                <a:solidFill>
                  <a:srgbClr val="FF0000"/>
                </a:solidFill>
                <a:cs typeface="Calibri"/>
              </a:rPr>
              <a:t>et</a:t>
            </a:r>
            <a:endParaRPr sz="1600" dirty="0" smtClean="0">
              <a:cs typeface="Calibri"/>
            </a:endParaRPr>
          </a:p>
          <a:p>
            <a:pPr marR="44450">
              <a:lnSpc>
                <a:spcPct val="88500"/>
              </a:lnSpc>
              <a:spcBef>
                <a:spcPts val="110"/>
              </a:spcBef>
            </a:pPr>
            <a:r>
              <a:rPr sz="1600" b="1" i="1" spc="-10" dirty="0" smtClean="0">
                <a:solidFill>
                  <a:srgbClr val="FF0000"/>
                </a:solidFill>
                <a:cs typeface="Calibri"/>
              </a:rPr>
              <a:t>des </a:t>
            </a:r>
            <a:r>
              <a:rPr sz="1600" b="1" i="1" spc="-15" dirty="0" err="1" smtClean="0">
                <a:solidFill>
                  <a:srgbClr val="FF0000"/>
                </a:solidFill>
                <a:cs typeface="Calibri"/>
              </a:rPr>
              <a:t>règles</a:t>
            </a:r>
            <a:r>
              <a:rPr sz="1600" b="1" i="1" spc="-15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sz="1600" b="1" i="1" spc="-10" dirty="0" smtClean="0">
                <a:solidFill>
                  <a:srgbClr val="FF0000"/>
                </a:solidFill>
                <a:cs typeface="Calibri"/>
              </a:rPr>
              <a:t>de </a:t>
            </a:r>
            <a:r>
              <a:rPr sz="1600" b="1" i="1" spc="-15" dirty="0" err="1" smtClean="0">
                <a:solidFill>
                  <a:srgbClr val="FF0000"/>
                </a:solidFill>
                <a:cs typeface="Calibri"/>
              </a:rPr>
              <a:t>confidentialité</a:t>
            </a:r>
            <a:r>
              <a:rPr sz="1600" b="1" i="1" spc="-15" dirty="0" smtClean="0">
                <a:solidFill>
                  <a:srgbClr val="FF0000"/>
                </a:solidFill>
                <a:cs typeface="Calibri"/>
              </a:rPr>
              <a:t>, </a:t>
            </a:r>
            <a:r>
              <a:rPr sz="1600" b="1" i="1" spc="-5" dirty="0" err="1" smtClean="0">
                <a:solidFill>
                  <a:srgbClr val="FF0000"/>
                </a:solidFill>
                <a:cs typeface="Calibri"/>
              </a:rPr>
              <a:t>il</a:t>
            </a:r>
            <a:r>
              <a:rPr sz="1600" b="1" i="1" spc="-5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sz="1600" b="1" i="1" spc="-15" dirty="0" smtClean="0">
                <a:solidFill>
                  <a:srgbClr val="FF0000"/>
                </a:solidFill>
                <a:cs typeface="Calibri"/>
              </a:rPr>
              <a:t>est  </a:t>
            </a:r>
            <a:r>
              <a:rPr sz="1600" b="1" i="1" spc="-10" dirty="0" err="1" smtClean="0">
                <a:solidFill>
                  <a:srgbClr val="FF0000"/>
                </a:solidFill>
                <a:cs typeface="Calibri"/>
              </a:rPr>
              <a:t>préférable</a:t>
            </a:r>
            <a:r>
              <a:rPr sz="1600" b="1" i="1" spc="-10" dirty="0" smtClean="0">
                <a:solidFill>
                  <a:srgbClr val="FF0000"/>
                </a:solidFill>
                <a:cs typeface="Calibri"/>
              </a:rPr>
              <a:t> de </a:t>
            </a:r>
            <a:r>
              <a:rPr sz="1600" b="1" i="1" spc="-15" dirty="0" err="1" smtClean="0">
                <a:solidFill>
                  <a:srgbClr val="FF0000"/>
                </a:solidFill>
                <a:cs typeface="Calibri"/>
              </a:rPr>
              <a:t>vous</a:t>
            </a:r>
            <a:r>
              <a:rPr sz="1600" b="1" i="1" spc="-15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sz="1600" b="1" i="1" spc="-20" dirty="0" smtClean="0">
                <a:solidFill>
                  <a:srgbClr val="FF0000"/>
                </a:solidFill>
                <a:cs typeface="Calibri"/>
              </a:rPr>
              <a:t>connecter </a:t>
            </a:r>
            <a:r>
              <a:rPr sz="1600" b="1" i="1" spc="-15" dirty="0" smtClean="0">
                <a:solidFill>
                  <a:srgbClr val="FF0000"/>
                </a:solidFill>
                <a:cs typeface="Calibri"/>
              </a:rPr>
              <a:t>avec </a:t>
            </a:r>
            <a:r>
              <a:rPr sz="1600" b="1" i="1" spc="-5" dirty="0" smtClean="0">
                <a:solidFill>
                  <a:srgbClr val="FF0000"/>
                </a:solidFill>
                <a:cs typeface="Calibri"/>
              </a:rPr>
              <a:t>le  </a:t>
            </a:r>
            <a:r>
              <a:rPr sz="1600" b="1" i="1" spc="-15" dirty="0" err="1" smtClean="0">
                <a:solidFill>
                  <a:srgbClr val="FF0000"/>
                </a:solidFill>
                <a:cs typeface="Calibri"/>
              </a:rPr>
              <a:t>courriel</a:t>
            </a:r>
            <a:r>
              <a:rPr sz="1600" b="1" i="1" spc="-15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sz="1600" b="1" i="1" spc="-10" dirty="0" err="1" smtClean="0">
                <a:solidFill>
                  <a:srgbClr val="FF0000"/>
                </a:solidFill>
                <a:cs typeface="Calibri"/>
              </a:rPr>
              <a:t>officiel</a:t>
            </a:r>
            <a:r>
              <a:rPr sz="1600" b="1" i="1" spc="-10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sz="1600" b="1" i="1" spc="-5" dirty="0" smtClean="0">
                <a:solidFill>
                  <a:srgbClr val="FF0000"/>
                </a:solidFill>
                <a:cs typeface="Calibri"/>
              </a:rPr>
              <a:t>de </a:t>
            </a:r>
            <a:r>
              <a:rPr lang="fr-FR" sz="1600" b="1" i="1" spc="-20" dirty="0" smtClean="0">
                <a:solidFill>
                  <a:srgbClr val="FF0000"/>
                </a:solidFill>
                <a:cs typeface="Calibri"/>
              </a:rPr>
              <a:t>votre structure/club</a:t>
            </a:r>
            <a:r>
              <a:rPr sz="1600" b="1" i="1" spc="-20" dirty="0" smtClean="0">
                <a:solidFill>
                  <a:srgbClr val="FF0000"/>
                </a:solidFill>
                <a:cs typeface="Calibri"/>
              </a:rPr>
              <a:t>  </a:t>
            </a:r>
            <a:r>
              <a:rPr sz="1600" b="1" i="1" spc="-15" dirty="0" smtClean="0">
                <a:solidFill>
                  <a:srgbClr val="FF0000"/>
                </a:solidFill>
                <a:cs typeface="Calibri"/>
              </a:rPr>
              <a:t>(</a:t>
            </a:r>
            <a:r>
              <a:rPr sz="1600" b="1" i="1" spc="-15" dirty="0" err="1" smtClean="0">
                <a:solidFill>
                  <a:srgbClr val="FF0000"/>
                </a:solidFill>
                <a:cs typeface="Calibri"/>
              </a:rPr>
              <a:t>facilite</a:t>
            </a:r>
            <a:r>
              <a:rPr sz="1600" b="1" i="1" spc="-15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sz="1600" b="1" i="1" spc="-5" dirty="0" smtClean="0">
                <a:solidFill>
                  <a:srgbClr val="FF0000"/>
                </a:solidFill>
                <a:cs typeface="Calibri"/>
              </a:rPr>
              <a:t>le </a:t>
            </a:r>
            <a:r>
              <a:rPr sz="1600" b="1" i="1" spc="-15" dirty="0" err="1" smtClean="0">
                <a:solidFill>
                  <a:srgbClr val="FF0000"/>
                </a:solidFill>
                <a:cs typeface="Calibri"/>
              </a:rPr>
              <a:t>suivi</a:t>
            </a:r>
            <a:r>
              <a:rPr lang="fr-FR" sz="1600" b="1" i="1" spc="-70" dirty="0" smtClean="0">
                <a:solidFill>
                  <a:srgbClr val="FF0000"/>
                </a:solidFill>
                <a:cs typeface="Calibri"/>
              </a:rPr>
              <a:t>/</a:t>
            </a:r>
            <a:r>
              <a:rPr sz="1600" b="1" i="1" spc="-15" dirty="0" err="1" smtClean="0">
                <a:solidFill>
                  <a:srgbClr val="FF0000"/>
                </a:solidFill>
                <a:cs typeface="Calibri"/>
              </a:rPr>
              <a:t>historique</a:t>
            </a:r>
            <a:r>
              <a:rPr sz="1600" b="1" i="1" spc="-15" dirty="0" smtClean="0">
                <a:solidFill>
                  <a:srgbClr val="FF0000"/>
                </a:solidFill>
                <a:cs typeface="Calibri"/>
              </a:rPr>
              <a:t>).</a:t>
            </a:r>
          </a:p>
          <a:p>
            <a:pPr marR="44450">
              <a:lnSpc>
                <a:spcPct val="88500"/>
              </a:lnSpc>
              <a:spcBef>
                <a:spcPts val="110"/>
              </a:spcBef>
            </a:pPr>
            <a:r>
              <a:rPr lang="fr-FR" sz="1600" b="1" i="1" spc="-15" dirty="0" smtClean="0">
                <a:solidFill>
                  <a:srgbClr val="FF0000"/>
                </a:solidFill>
                <a:cs typeface="Calibri"/>
              </a:rPr>
              <a:t>Peu recommandé d’utiliser France </a:t>
            </a:r>
            <a:r>
              <a:rPr lang="fr-FR" sz="1600" b="1" i="1" spc="-15" dirty="0" err="1" smtClean="0">
                <a:solidFill>
                  <a:srgbClr val="FF0000"/>
                </a:solidFill>
                <a:cs typeface="Calibri"/>
              </a:rPr>
              <a:t>Connect</a:t>
            </a:r>
            <a:r>
              <a:rPr lang="fr-FR" sz="1600" b="1" i="1" spc="-15" dirty="0" smtClean="0">
                <a:solidFill>
                  <a:srgbClr val="FF0000"/>
                </a:solidFill>
                <a:cs typeface="Calibri"/>
              </a:rPr>
              <a:t> adresse personnelle ! </a:t>
            </a:r>
            <a:endParaRPr sz="1600" dirty="0"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72195" y="6127652"/>
            <a:ext cx="6491205" cy="35907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0795">
              <a:lnSpc>
                <a:spcPts val="1360"/>
              </a:lnSpc>
            </a:pPr>
            <a:r>
              <a:rPr sz="1600" i="1" spc="-30" dirty="0">
                <a:cs typeface="Calibri"/>
              </a:rPr>
              <a:t>Vous </a:t>
            </a:r>
            <a:r>
              <a:rPr sz="1600" i="1" spc="-15" dirty="0">
                <a:cs typeface="Calibri"/>
              </a:rPr>
              <a:t>pourrez aussi </a:t>
            </a:r>
            <a:r>
              <a:rPr sz="1600" i="1" spc="-20" dirty="0">
                <a:cs typeface="Calibri"/>
              </a:rPr>
              <a:t>inviter </a:t>
            </a:r>
            <a:r>
              <a:rPr sz="1600" i="1" spc="-10" dirty="0">
                <a:cs typeface="Calibri"/>
              </a:rPr>
              <a:t>(Cf </a:t>
            </a:r>
            <a:r>
              <a:rPr sz="1600" i="1" spc="-15" dirty="0">
                <a:cs typeface="Calibri"/>
              </a:rPr>
              <a:t>3.2) </a:t>
            </a:r>
            <a:r>
              <a:rPr lang="fr-FR" sz="1600" i="1" spc="-10" dirty="0" smtClean="0">
                <a:cs typeface="Calibri"/>
              </a:rPr>
              <a:t>les autres dirigeants, éducateurs pour construire l’offre et le </a:t>
            </a:r>
            <a:r>
              <a:rPr sz="1600" i="1" spc="-15" dirty="0" err="1" smtClean="0">
                <a:cs typeface="Calibri"/>
              </a:rPr>
              <a:t>suivi</a:t>
            </a:r>
            <a:r>
              <a:rPr sz="1600" i="1" spc="-15" dirty="0" smtClean="0">
                <a:cs typeface="Calibri"/>
              </a:rPr>
              <a:t> </a:t>
            </a:r>
            <a:r>
              <a:rPr sz="1600" i="1" spc="-10" dirty="0">
                <a:cs typeface="Calibri"/>
              </a:rPr>
              <a:t>de </a:t>
            </a:r>
            <a:r>
              <a:rPr sz="1600" i="1" spc="-25" dirty="0">
                <a:cs typeface="Calibri"/>
              </a:rPr>
              <a:t>l’avancée </a:t>
            </a:r>
            <a:r>
              <a:rPr sz="1600" i="1" spc="-10" dirty="0">
                <a:cs typeface="Calibri"/>
              </a:rPr>
              <a:t>de la</a:t>
            </a:r>
            <a:r>
              <a:rPr sz="1600" i="1" spc="-40" dirty="0">
                <a:cs typeface="Calibri"/>
              </a:rPr>
              <a:t> </a:t>
            </a:r>
            <a:r>
              <a:rPr sz="1600" i="1" spc="-15" dirty="0">
                <a:cs typeface="Calibri"/>
              </a:rPr>
              <a:t>démarche.</a:t>
            </a:r>
            <a:endParaRPr sz="1600" dirty="0"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2195" y="420877"/>
            <a:ext cx="6491205" cy="4326826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48615" marR="309880" indent="-290830">
              <a:spcAft>
                <a:spcPts val="600"/>
              </a:spcAft>
              <a:buFont typeface="Arial"/>
              <a:buChar char="•"/>
              <a:tabLst>
                <a:tab pos="344805" algn="l"/>
                <a:tab pos="345440" algn="l"/>
              </a:tabLst>
            </a:pPr>
            <a:r>
              <a:rPr spc="-5" dirty="0" smtClean="0">
                <a:cs typeface="Calibri"/>
              </a:rPr>
              <a:t>Un </a:t>
            </a:r>
            <a:r>
              <a:rPr spc="-15" dirty="0">
                <a:cs typeface="Calibri"/>
              </a:rPr>
              <a:t>courriel </a:t>
            </a:r>
            <a:r>
              <a:rPr spc="-5" dirty="0">
                <a:cs typeface="Calibri"/>
              </a:rPr>
              <a:t>de </a:t>
            </a:r>
            <a:r>
              <a:rPr spc="-20" dirty="0">
                <a:cs typeface="Calibri"/>
              </a:rPr>
              <a:t>validation </a:t>
            </a:r>
            <a:r>
              <a:rPr spc="-15" dirty="0">
                <a:cs typeface="Calibri"/>
              </a:rPr>
              <a:t>vous </a:t>
            </a:r>
            <a:r>
              <a:rPr spc="-25" dirty="0">
                <a:cs typeface="Calibri"/>
              </a:rPr>
              <a:t>sera  </a:t>
            </a:r>
            <a:r>
              <a:rPr spc="-30" dirty="0">
                <a:cs typeface="Calibri"/>
              </a:rPr>
              <a:t>envoyé </a:t>
            </a:r>
            <a:r>
              <a:rPr dirty="0">
                <a:cs typeface="Calibri"/>
              </a:rPr>
              <a:t>à </a:t>
            </a:r>
            <a:r>
              <a:rPr spc="-35" dirty="0">
                <a:cs typeface="Calibri"/>
              </a:rPr>
              <a:t>l’adresse </a:t>
            </a:r>
            <a:r>
              <a:rPr spc="-10" dirty="0">
                <a:cs typeface="Calibri"/>
              </a:rPr>
              <a:t>associée </a:t>
            </a:r>
            <a:r>
              <a:rPr spc="-5" dirty="0">
                <a:cs typeface="Calibri"/>
              </a:rPr>
              <a:t>au  </a:t>
            </a:r>
            <a:r>
              <a:rPr spc="-25" dirty="0">
                <a:cs typeface="Calibri"/>
              </a:rPr>
              <a:t>compte (exemple</a:t>
            </a:r>
            <a:r>
              <a:rPr spc="10" dirty="0">
                <a:cs typeface="Calibri"/>
              </a:rPr>
              <a:t> </a:t>
            </a:r>
            <a:r>
              <a:rPr spc="-20" dirty="0">
                <a:cs typeface="Calibri"/>
              </a:rPr>
              <a:t>ci-</a:t>
            </a:r>
            <a:r>
              <a:rPr spc="-20" dirty="0" err="1">
                <a:cs typeface="Calibri"/>
              </a:rPr>
              <a:t>contre</a:t>
            </a:r>
            <a:r>
              <a:rPr spc="-20" dirty="0" smtClean="0">
                <a:cs typeface="Calibri"/>
              </a:rPr>
              <a:t>)</a:t>
            </a:r>
            <a:r>
              <a:rPr lang="fr-FR" spc="-20" dirty="0" smtClean="0">
                <a:cs typeface="Calibri"/>
              </a:rPr>
              <a:t>.</a:t>
            </a:r>
          </a:p>
          <a:p>
            <a:pPr marL="348615" marR="309880" indent="-290830">
              <a:spcAft>
                <a:spcPts val="600"/>
              </a:spcAft>
              <a:buFont typeface="Arial"/>
              <a:buChar char="•"/>
              <a:tabLst>
                <a:tab pos="344805" algn="l"/>
                <a:tab pos="345440" algn="l"/>
              </a:tabLst>
            </a:pPr>
            <a:endParaRPr lang="fr-FR" spc="-20" dirty="0">
              <a:cs typeface="Calibri"/>
            </a:endParaRPr>
          </a:p>
          <a:p>
            <a:pPr marL="348615" marR="309880" indent="-290830">
              <a:spcAft>
                <a:spcPts val="600"/>
              </a:spcAft>
              <a:buFont typeface="Arial"/>
              <a:buChar char="•"/>
              <a:tabLst>
                <a:tab pos="344805" algn="l"/>
                <a:tab pos="345440" algn="l"/>
              </a:tabLst>
            </a:pPr>
            <a:endParaRPr lang="fr-FR" spc="-20" dirty="0" smtClean="0">
              <a:cs typeface="Calibri"/>
            </a:endParaRPr>
          </a:p>
          <a:p>
            <a:pPr marL="348615" marR="309880" indent="-290830">
              <a:spcAft>
                <a:spcPts val="600"/>
              </a:spcAft>
              <a:buFont typeface="Arial"/>
              <a:buChar char="•"/>
              <a:tabLst>
                <a:tab pos="344805" algn="l"/>
                <a:tab pos="345440" algn="l"/>
              </a:tabLst>
            </a:pPr>
            <a:endParaRPr lang="fr-FR" spc="-20" dirty="0">
              <a:cs typeface="Calibri"/>
            </a:endParaRPr>
          </a:p>
          <a:p>
            <a:pPr marL="348615" marR="309880" indent="-290830">
              <a:spcAft>
                <a:spcPts val="600"/>
              </a:spcAft>
              <a:buFont typeface="Arial"/>
              <a:buChar char="•"/>
              <a:tabLst>
                <a:tab pos="344805" algn="l"/>
                <a:tab pos="345440" algn="l"/>
              </a:tabLst>
            </a:pPr>
            <a:endParaRPr lang="fr-FR" spc="-20" dirty="0" smtClean="0">
              <a:cs typeface="Calibri"/>
            </a:endParaRPr>
          </a:p>
          <a:p>
            <a:pPr marL="348615" marR="309880" indent="-290830">
              <a:spcAft>
                <a:spcPts val="600"/>
              </a:spcAft>
              <a:buFont typeface="Arial"/>
              <a:buChar char="•"/>
              <a:tabLst>
                <a:tab pos="344805" algn="l"/>
                <a:tab pos="345440" algn="l"/>
              </a:tabLst>
            </a:pPr>
            <a:endParaRPr lang="fr-FR" spc="-20" dirty="0">
              <a:cs typeface="Calibri"/>
            </a:endParaRPr>
          </a:p>
          <a:p>
            <a:pPr marL="348615" marR="309880" indent="-290830">
              <a:spcAft>
                <a:spcPts val="600"/>
              </a:spcAft>
              <a:buFont typeface="Arial"/>
              <a:buChar char="•"/>
              <a:tabLst>
                <a:tab pos="344805" algn="l"/>
                <a:tab pos="345440" algn="l"/>
              </a:tabLst>
            </a:pPr>
            <a:endParaRPr lang="fr-FR" spc="-20" dirty="0" smtClean="0">
              <a:cs typeface="Calibri"/>
            </a:endParaRPr>
          </a:p>
          <a:p>
            <a:pPr marL="348615" marR="309880" indent="-290830">
              <a:spcAft>
                <a:spcPts val="600"/>
              </a:spcAft>
              <a:buFont typeface="Arial"/>
              <a:buChar char="•"/>
              <a:tabLst>
                <a:tab pos="344805" algn="l"/>
                <a:tab pos="345440" algn="l"/>
              </a:tabLst>
            </a:pPr>
            <a:endParaRPr lang="fr-FR" spc="-20" dirty="0">
              <a:cs typeface="Calibri"/>
            </a:endParaRPr>
          </a:p>
          <a:p>
            <a:pPr marL="348615" marR="309880" indent="-290830">
              <a:spcAft>
                <a:spcPts val="600"/>
              </a:spcAft>
              <a:buFont typeface="Arial"/>
              <a:buChar char="•"/>
              <a:tabLst>
                <a:tab pos="344805" algn="l"/>
                <a:tab pos="345440" algn="l"/>
              </a:tabLst>
            </a:pPr>
            <a:endParaRPr lang="fr-FR" spc="-20" dirty="0" smtClean="0">
              <a:cs typeface="Calibri"/>
            </a:endParaRPr>
          </a:p>
          <a:p>
            <a:pPr marL="299720" marR="43180" indent="-287655">
              <a:spcAft>
                <a:spcPts val="600"/>
              </a:spcAft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pc="-10" dirty="0" smtClean="0">
                <a:cs typeface="Calibri"/>
              </a:rPr>
              <a:t>Dans </a:t>
            </a:r>
            <a:r>
              <a:rPr lang="fr-FR" spc="-25" dirty="0" smtClean="0">
                <a:cs typeface="Calibri"/>
              </a:rPr>
              <a:t>votre</a:t>
            </a:r>
            <a:r>
              <a:rPr spc="-25" dirty="0" smtClean="0">
                <a:cs typeface="Calibri"/>
              </a:rPr>
              <a:t> </a:t>
            </a:r>
            <a:r>
              <a:rPr spc="-10" dirty="0" err="1" smtClean="0">
                <a:cs typeface="Calibri"/>
              </a:rPr>
              <a:t>messagerie</a:t>
            </a:r>
            <a:r>
              <a:rPr lang="fr-FR" spc="-10" dirty="0" smtClean="0">
                <a:cs typeface="Calibri"/>
              </a:rPr>
              <a:t> </a:t>
            </a:r>
            <a:r>
              <a:rPr lang="fr-FR" spc="-10" dirty="0" smtClean="0">
                <a:cs typeface="Calibri"/>
              </a:rPr>
              <a:t>(</a:t>
            </a:r>
            <a:r>
              <a:rPr lang="fr-FR" spc="-10" dirty="0" smtClean="0">
                <a:cs typeface="Calibri"/>
              </a:rPr>
              <a:t>vérifiez « spam »)</a:t>
            </a:r>
            <a:r>
              <a:rPr spc="-10" dirty="0" smtClean="0">
                <a:cs typeface="Calibri"/>
              </a:rPr>
              <a:t>, </a:t>
            </a:r>
            <a:r>
              <a:rPr spc="-10" dirty="0">
                <a:cs typeface="Calibri"/>
              </a:rPr>
              <a:t>cliquez sur </a:t>
            </a:r>
            <a:r>
              <a:rPr dirty="0">
                <a:cs typeface="Calibri"/>
              </a:rPr>
              <a:t>le </a:t>
            </a:r>
            <a:r>
              <a:rPr spc="-5" dirty="0">
                <a:cs typeface="Calibri"/>
              </a:rPr>
              <a:t>lien  </a:t>
            </a:r>
            <a:r>
              <a:rPr spc="-25" dirty="0">
                <a:cs typeface="Calibri"/>
              </a:rPr>
              <a:t>présent </a:t>
            </a:r>
            <a:r>
              <a:rPr spc="-10" dirty="0">
                <a:cs typeface="Calibri"/>
              </a:rPr>
              <a:t>dans </a:t>
            </a:r>
            <a:r>
              <a:rPr spc="-5" dirty="0">
                <a:cs typeface="Calibri"/>
              </a:rPr>
              <a:t>le </a:t>
            </a:r>
            <a:r>
              <a:rPr spc="-15" dirty="0">
                <a:cs typeface="Calibri"/>
              </a:rPr>
              <a:t>courriel </a:t>
            </a:r>
            <a:r>
              <a:rPr spc="-5" dirty="0">
                <a:cs typeface="Calibri"/>
              </a:rPr>
              <a:t>de </a:t>
            </a:r>
            <a:r>
              <a:rPr spc="-20" dirty="0">
                <a:cs typeface="Calibri"/>
              </a:rPr>
              <a:t>validation  </a:t>
            </a:r>
            <a:r>
              <a:rPr spc="-15" dirty="0">
                <a:cs typeface="Calibri"/>
              </a:rPr>
              <a:t>pour </a:t>
            </a:r>
            <a:r>
              <a:rPr spc="-10" dirty="0">
                <a:cs typeface="Calibri"/>
              </a:rPr>
              <a:t>accéder </a:t>
            </a:r>
            <a:r>
              <a:rPr dirty="0">
                <a:cs typeface="Calibri"/>
              </a:rPr>
              <a:t>à </a:t>
            </a:r>
            <a:r>
              <a:rPr spc="-5" dirty="0">
                <a:cs typeface="Calibri"/>
              </a:rPr>
              <a:t>la </a:t>
            </a:r>
            <a:r>
              <a:rPr spc="-15" dirty="0">
                <a:cs typeface="Calibri"/>
              </a:rPr>
              <a:t>page</a:t>
            </a:r>
            <a:r>
              <a:rPr spc="-60" dirty="0">
                <a:cs typeface="Calibri"/>
              </a:rPr>
              <a:t> </a:t>
            </a:r>
            <a:r>
              <a:rPr spc="-15" dirty="0">
                <a:cs typeface="Calibri"/>
              </a:rPr>
              <a:t>« </a:t>
            </a:r>
            <a:r>
              <a:rPr spc="-15" dirty="0" err="1" smtClean="0">
                <a:cs typeface="Calibri"/>
              </a:rPr>
              <a:t>Données</a:t>
            </a:r>
            <a:r>
              <a:rPr lang="fr-FR" spc="-15" dirty="0" smtClean="0">
                <a:cs typeface="Calibri"/>
              </a:rPr>
              <a:t> </a:t>
            </a:r>
            <a:r>
              <a:rPr spc="-15" dirty="0" err="1" smtClean="0">
                <a:cs typeface="Calibri"/>
              </a:rPr>
              <a:t>d’identité</a:t>
            </a:r>
            <a:r>
              <a:rPr spc="-15" dirty="0">
                <a:cs typeface="Calibri"/>
              </a:rPr>
              <a:t> ».</a:t>
            </a:r>
            <a:endParaRPr dirty="0"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77385" y="1377334"/>
            <a:ext cx="3048000" cy="2457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342" y="1356232"/>
            <a:ext cx="2692225" cy="2068834"/>
          </a:xfrm>
          <a:prstGeom prst="rect">
            <a:avLst/>
          </a:prstGeom>
        </p:spPr>
      </p:pic>
      <p:sp>
        <p:nvSpPr>
          <p:cNvPr id="10" name="Flèche droite 9"/>
          <p:cNvSpPr/>
          <p:nvPr/>
        </p:nvSpPr>
        <p:spPr>
          <a:xfrm>
            <a:off x="146714" y="3055208"/>
            <a:ext cx="1365914" cy="2374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342" y="3619075"/>
            <a:ext cx="3152691" cy="2912027"/>
          </a:xfrm>
          <a:prstGeom prst="rect">
            <a:avLst/>
          </a:prstGeom>
        </p:spPr>
      </p:pic>
      <p:sp>
        <p:nvSpPr>
          <p:cNvPr id="12" name="Flèche droite 11"/>
          <p:cNvSpPr/>
          <p:nvPr/>
        </p:nvSpPr>
        <p:spPr>
          <a:xfrm>
            <a:off x="146714" y="4876800"/>
            <a:ext cx="1316628" cy="247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3" name="Flèche droite 12"/>
          <p:cNvSpPr/>
          <p:nvPr/>
        </p:nvSpPr>
        <p:spPr>
          <a:xfrm>
            <a:off x="146714" y="5450432"/>
            <a:ext cx="1316628" cy="264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4" name="Flèche droite 13"/>
          <p:cNvSpPr/>
          <p:nvPr/>
        </p:nvSpPr>
        <p:spPr>
          <a:xfrm>
            <a:off x="146714" y="6096000"/>
            <a:ext cx="1365914" cy="2857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749" y="1328097"/>
            <a:ext cx="2692225" cy="2068834"/>
          </a:xfrm>
          <a:prstGeom prst="rect">
            <a:avLst/>
          </a:prstGeom>
        </p:spPr>
      </p:pic>
      <p:sp>
        <p:nvSpPr>
          <p:cNvPr id="16" name="Flèche droite 15"/>
          <p:cNvSpPr/>
          <p:nvPr/>
        </p:nvSpPr>
        <p:spPr>
          <a:xfrm>
            <a:off x="231121" y="3027073"/>
            <a:ext cx="1365914" cy="2374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7" name="Flèche droite 16"/>
          <p:cNvSpPr/>
          <p:nvPr/>
        </p:nvSpPr>
        <p:spPr>
          <a:xfrm>
            <a:off x="231121" y="4848665"/>
            <a:ext cx="1316628" cy="247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8" name="Flèche droite 17"/>
          <p:cNvSpPr/>
          <p:nvPr/>
        </p:nvSpPr>
        <p:spPr>
          <a:xfrm>
            <a:off x="231121" y="5422297"/>
            <a:ext cx="1316628" cy="264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9" name="Flèche droite 18"/>
          <p:cNvSpPr/>
          <p:nvPr/>
        </p:nvSpPr>
        <p:spPr>
          <a:xfrm>
            <a:off x="217052" y="6081933"/>
            <a:ext cx="1365914" cy="2857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</a:t>
            </a:r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087" y="1314030"/>
            <a:ext cx="2692225" cy="2068834"/>
          </a:xfrm>
          <a:prstGeom prst="rect">
            <a:avLst/>
          </a:prstGeom>
        </p:spPr>
      </p:pic>
      <p:sp>
        <p:nvSpPr>
          <p:cNvPr id="21" name="Flèche droite 20"/>
          <p:cNvSpPr/>
          <p:nvPr/>
        </p:nvSpPr>
        <p:spPr>
          <a:xfrm>
            <a:off x="301459" y="3013006"/>
            <a:ext cx="1365914" cy="2374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22" name="Flèche droite 21"/>
          <p:cNvSpPr/>
          <p:nvPr/>
        </p:nvSpPr>
        <p:spPr>
          <a:xfrm>
            <a:off x="301459" y="4834598"/>
            <a:ext cx="1316628" cy="247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23" name="Flèche droite 22"/>
          <p:cNvSpPr/>
          <p:nvPr/>
        </p:nvSpPr>
        <p:spPr>
          <a:xfrm>
            <a:off x="301459" y="5408230"/>
            <a:ext cx="1316628" cy="264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545" y="3619075"/>
            <a:ext cx="3152691" cy="2912027"/>
          </a:xfrm>
          <a:prstGeom prst="rect">
            <a:avLst/>
          </a:prstGeom>
        </p:spPr>
      </p:pic>
      <p:sp>
        <p:nvSpPr>
          <p:cNvPr id="25" name="Flèche droite 24"/>
          <p:cNvSpPr/>
          <p:nvPr/>
        </p:nvSpPr>
        <p:spPr>
          <a:xfrm>
            <a:off x="259255" y="6081933"/>
            <a:ext cx="1365914" cy="2857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</a:t>
            </a:r>
            <a:endParaRPr lang="fr-FR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290" y="1314030"/>
            <a:ext cx="2692225" cy="2068834"/>
          </a:xfrm>
          <a:prstGeom prst="rect">
            <a:avLst/>
          </a:prstGeom>
        </p:spPr>
      </p:pic>
      <p:sp>
        <p:nvSpPr>
          <p:cNvPr id="27" name="Flèche droite 26"/>
          <p:cNvSpPr/>
          <p:nvPr/>
        </p:nvSpPr>
        <p:spPr>
          <a:xfrm>
            <a:off x="343662" y="3013006"/>
            <a:ext cx="1365914" cy="2374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28" name="Flèche droite 27"/>
          <p:cNvSpPr/>
          <p:nvPr/>
        </p:nvSpPr>
        <p:spPr>
          <a:xfrm>
            <a:off x="343662" y="4834598"/>
            <a:ext cx="1316628" cy="247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29" name="Flèche droite 28"/>
          <p:cNvSpPr/>
          <p:nvPr/>
        </p:nvSpPr>
        <p:spPr>
          <a:xfrm>
            <a:off x="343662" y="5408230"/>
            <a:ext cx="1316628" cy="264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1976" y="574695"/>
            <a:ext cx="331660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 smtClean="0">
                <a:solidFill>
                  <a:srgbClr val="006EC0"/>
                </a:solidFill>
              </a:rPr>
              <a:t>2.</a:t>
            </a:r>
            <a:r>
              <a:rPr lang="fr-FR" sz="2000" spc="-5" dirty="0" smtClean="0">
                <a:solidFill>
                  <a:srgbClr val="006EC0"/>
                </a:solidFill>
              </a:rPr>
              <a:t>2</a:t>
            </a:r>
            <a:r>
              <a:rPr sz="2000" spc="-5" dirty="0" smtClean="0">
                <a:solidFill>
                  <a:srgbClr val="006EC0"/>
                </a:solidFill>
              </a:rPr>
              <a:t> </a:t>
            </a:r>
            <a:r>
              <a:rPr sz="2000" spc="-20" dirty="0">
                <a:solidFill>
                  <a:srgbClr val="006EC0"/>
                </a:solidFill>
              </a:rPr>
              <a:t>Vous </a:t>
            </a:r>
            <a:r>
              <a:rPr sz="2000" spc="-5" dirty="0">
                <a:solidFill>
                  <a:srgbClr val="006EC0"/>
                </a:solidFill>
              </a:rPr>
              <a:t>possédez un</a:t>
            </a:r>
            <a:r>
              <a:rPr sz="2000" spc="-90" dirty="0">
                <a:solidFill>
                  <a:srgbClr val="006EC0"/>
                </a:solidFill>
              </a:rPr>
              <a:t> </a:t>
            </a:r>
            <a:r>
              <a:rPr sz="2000" spc="-15" dirty="0">
                <a:solidFill>
                  <a:srgbClr val="006EC0"/>
                </a:solidFill>
              </a:rPr>
              <a:t>compte</a:t>
            </a:r>
            <a:endParaRPr sz="2000" dirty="0"/>
          </a:p>
        </p:txBody>
      </p:sp>
      <p:sp>
        <p:nvSpPr>
          <p:cNvPr id="6" name="Flèche droite 5"/>
          <p:cNvSpPr/>
          <p:nvPr/>
        </p:nvSpPr>
        <p:spPr>
          <a:xfrm>
            <a:off x="5032043" y="5943600"/>
            <a:ext cx="1365914" cy="2857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429" y="2513857"/>
            <a:ext cx="3122729" cy="2399654"/>
          </a:xfrm>
          <a:prstGeom prst="rect">
            <a:avLst/>
          </a:prstGeom>
        </p:spPr>
      </p:pic>
      <p:sp>
        <p:nvSpPr>
          <p:cNvPr id="10" name="Flèche droite 9"/>
          <p:cNvSpPr/>
          <p:nvPr/>
        </p:nvSpPr>
        <p:spPr>
          <a:xfrm>
            <a:off x="5081329" y="3466442"/>
            <a:ext cx="1316628" cy="247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1" name="Flèche droite 10"/>
          <p:cNvSpPr/>
          <p:nvPr/>
        </p:nvSpPr>
        <p:spPr>
          <a:xfrm>
            <a:off x="5028928" y="4419600"/>
            <a:ext cx="1316628" cy="264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905000"/>
            <a:ext cx="5010849" cy="4715533"/>
          </a:xfrm>
          <a:prstGeom prst="rect">
            <a:avLst/>
          </a:prstGeom>
        </p:spPr>
      </p:pic>
      <p:sp>
        <p:nvSpPr>
          <p:cNvPr id="13" name="Flèche vers le bas 12"/>
          <p:cNvSpPr/>
          <p:nvPr/>
        </p:nvSpPr>
        <p:spPr>
          <a:xfrm>
            <a:off x="3276600" y="3590063"/>
            <a:ext cx="304800" cy="9618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972" y="1122933"/>
            <a:ext cx="331660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000" spc="-15" dirty="0" smtClean="0">
                <a:solidFill>
                  <a:srgbClr val="006EC0"/>
                </a:solidFill>
              </a:rPr>
              <a:t>«</a:t>
            </a:r>
            <a:r>
              <a:rPr lang="fr-FR" sz="2000" spc="-15" dirty="0" smtClean="0">
                <a:solidFill>
                  <a:srgbClr val="006EC0"/>
                </a:solidFill>
              </a:rPr>
              <a:t> demande confirmation </a:t>
            </a:r>
            <a:r>
              <a:rPr lang="fr-FR" sz="2000" spc="-15" dirty="0" err="1" smtClean="0">
                <a:solidFill>
                  <a:srgbClr val="006EC0"/>
                </a:solidFill>
              </a:rPr>
              <a:t>mdp</a:t>
            </a:r>
            <a:r>
              <a:rPr lang="fr-FR" sz="2000" spc="-15" dirty="0" smtClean="0">
                <a:solidFill>
                  <a:srgbClr val="006EC0"/>
                </a:solidFill>
              </a:rPr>
              <a:t> »</a:t>
            </a:r>
            <a:endParaRPr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676400"/>
            <a:ext cx="6641108" cy="37338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725931" y="2040047"/>
            <a:ext cx="3702685" cy="2649443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99720" marR="5080" indent="-287655">
              <a:lnSpc>
                <a:spcPts val="1800"/>
              </a:lnSpc>
              <a:spcBef>
                <a:spcPts val="260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lang="fr-FR" spc="-1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En cas de demande confirmation mot de </a:t>
            </a:r>
            <a:r>
              <a:rPr lang="fr-FR" spc="-1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passe, d</a:t>
            </a:r>
            <a:r>
              <a:rPr spc="-1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ans</a:t>
            </a:r>
            <a:r>
              <a:rPr spc="-1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pc="-2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votre</a:t>
            </a:r>
            <a:r>
              <a:rPr spc="-2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pc="-1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messagerie</a:t>
            </a:r>
            <a:r>
              <a:rPr lang="fr-FR" spc="-1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pc="-1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fr-FR" spc="-1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vérifiez « spam »)</a:t>
            </a:r>
            <a:r>
              <a:rPr spc="-1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cliquez sur 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le </a:t>
            </a:r>
            <a:r>
              <a:rPr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lien  </a:t>
            </a:r>
            <a:r>
              <a:rPr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présent </a:t>
            </a:r>
            <a:r>
              <a:rPr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dans </a:t>
            </a:r>
            <a:r>
              <a:rPr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le </a:t>
            </a:r>
            <a:r>
              <a:rPr spc="-15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courriel</a:t>
            </a:r>
            <a:r>
              <a:rPr lang="fr-FR" spc="-1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marL="299720" marR="5080" indent="-287655">
              <a:lnSpc>
                <a:spcPts val="1800"/>
              </a:lnSpc>
              <a:spcBef>
                <a:spcPts val="260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endParaRPr lang="fr-FR" spc="-15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99720" marR="5080" indent="-287655">
              <a:lnSpc>
                <a:spcPts val="1800"/>
              </a:lnSpc>
              <a:spcBef>
                <a:spcPts val="260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lang="fr-FR" spc="-1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Régler au besoin la configuration de votre navigateur </a:t>
            </a:r>
            <a:r>
              <a:rPr lang="fr-FR" spc="-15" dirty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https://</a:t>
            </a:r>
            <a:r>
              <a:rPr lang="fr-FR" spc="-15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faq.demarches-simplifiees.fr/article/34-je-dois-confirmer-mon-compte-a-chaque-connexion</a:t>
            </a:r>
            <a:r>
              <a:rPr lang="fr-FR" spc="-1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263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381000" y="3421291"/>
            <a:ext cx="4572000" cy="1987852"/>
          </a:xfrm>
          <a:prstGeom prst="rect">
            <a:avLst/>
          </a:prstGeom>
          <a:ln w="9905">
            <a:solidFill>
              <a:srgbClr val="4F81BC"/>
            </a:solidFill>
          </a:ln>
        </p:spPr>
        <p:txBody>
          <a:bodyPr vert="horz" wrap="square" lIns="0" tIns="1022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805"/>
              </a:spcBef>
            </a:pPr>
            <a:r>
              <a:rPr sz="1600" spc="-25" dirty="0">
                <a:latin typeface="Calibri"/>
                <a:cs typeface="Calibri"/>
              </a:rPr>
              <a:t>Pour </a:t>
            </a:r>
            <a:r>
              <a:rPr sz="1600" spc="-5" dirty="0">
                <a:latin typeface="Calibri"/>
                <a:cs typeface="Calibri"/>
              </a:rPr>
              <a:t>la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suite:</a:t>
            </a:r>
            <a:endParaRPr sz="1600" dirty="0">
              <a:latin typeface="Calibri"/>
              <a:cs typeface="Calibri"/>
            </a:endParaRPr>
          </a:p>
          <a:p>
            <a:pPr marL="299085" indent="-287655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1600" spc="-30" dirty="0">
                <a:latin typeface="Calibri"/>
                <a:cs typeface="Calibri"/>
              </a:rPr>
              <a:t>Veillez </a:t>
            </a:r>
            <a:r>
              <a:rPr sz="1600" dirty="0">
                <a:latin typeface="Calibri"/>
                <a:cs typeface="Calibri"/>
              </a:rPr>
              <a:t>à </a:t>
            </a:r>
            <a:r>
              <a:rPr sz="1600" spc="-15" dirty="0">
                <a:latin typeface="Calibri"/>
                <a:cs typeface="Calibri"/>
              </a:rPr>
              <a:t>vous </a:t>
            </a:r>
            <a:r>
              <a:rPr sz="1600" spc="-10" dirty="0">
                <a:latin typeface="Calibri"/>
                <a:cs typeface="Calibri"/>
              </a:rPr>
              <a:t>munir </a:t>
            </a:r>
            <a:r>
              <a:rPr sz="1600" spc="-5" dirty="0">
                <a:latin typeface="Calibri"/>
                <a:cs typeface="Calibri"/>
              </a:rPr>
              <a:t>du </a:t>
            </a:r>
            <a:r>
              <a:rPr sz="1600" spc="-15" dirty="0">
                <a:latin typeface="Calibri"/>
                <a:cs typeface="Calibri"/>
              </a:rPr>
              <a:t>code </a:t>
            </a:r>
            <a:r>
              <a:rPr lang="fr-FR" sz="1600" spc="-10" dirty="0" smtClean="0">
                <a:latin typeface="Calibri"/>
                <a:cs typeface="Calibri"/>
              </a:rPr>
              <a:t>SIRET de votre structure</a:t>
            </a:r>
            <a:endParaRPr sz="1600" dirty="0">
              <a:latin typeface="Calibri"/>
              <a:cs typeface="Calibri"/>
            </a:endParaRPr>
          </a:p>
          <a:p>
            <a:pPr marL="298450" marR="130810" indent="-287655">
              <a:lnSpc>
                <a:spcPct val="88600"/>
              </a:lnSpc>
              <a:spcBef>
                <a:spcPts val="300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1600" spc="-40" dirty="0">
                <a:latin typeface="Calibri"/>
                <a:cs typeface="Calibri"/>
              </a:rPr>
              <a:t>Vous </a:t>
            </a:r>
            <a:r>
              <a:rPr sz="1600" spc="-25" dirty="0">
                <a:latin typeface="Calibri"/>
                <a:cs typeface="Calibri"/>
              </a:rPr>
              <a:t>devrez </a:t>
            </a:r>
            <a:r>
              <a:rPr sz="1600" spc="-20" dirty="0">
                <a:latin typeface="Calibri"/>
                <a:cs typeface="Calibri"/>
              </a:rPr>
              <a:t>compléter </a:t>
            </a:r>
            <a:r>
              <a:rPr sz="1600" spc="-10" dirty="0">
                <a:latin typeface="Calibri"/>
                <a:cs typeface="Calibri"/>
              </a:rPr>
              <a:t>les  </a:t>
            </a:r>
            <a:r>
              <a:rPr sz="1600" spc="-30" dirty="0">
                <a:latin typeface="Calibri"/>
                <a:cs typeface="Calibri"/>
              </a:rPr>
              <a:t>différentes </a:t>
            </a:r>
            <a:r>
              <a:rPr sz="1600" spc="-15" dirty="0">
                <a:latin typeface="Calibri"/>
                <a:cs typeface="Calibri"/>
              </a:rPr>
              <a:t>rubriques </a:t>
            </a:r>
            <a:r>
              <a:rPr sz="1600" spc="-5" dirty="0">
                <a:latin typeface="Calibri"/>
                <a:cs typeface="Calibri"/>
              </a:rPr>
              <a:t>en </a:t>
            </a:r>
            <a:r>
              <a:rPr sz="1600" spc="-20" dirty="0">
                <a:latin typeface="Calibri"/>
                <a:cs typeface="Calibri"/>
              </a:rPr>
              <a:t>suivant </a:t>
            </a:r>
            <a:r>
              <a:rPr sz="1600" spc="-10" dirty="0">
                <a:latin typeface="Calibri"/>
                <a:cs typeface="Calibri"/>
              </a:rPr>
              <a:t>les  </a:t>
            </a:r>
            <a:r>
              <a:rPr sz="1600" spc="-20" dirty="0">
                <a:latin typeface="Calibri"/>
                <a:cs typeface="Calibri"/>
              </a:rPr>
              <a:t>indications</a:t>
            </a:r>
            <a:endParaRPr sz="1600" dirty="0">
              <a:latin typeface="Calibri"/>
              <a:cs typeface="Calibri"/>
            </a:endParaRPr>
          </a:p>
          <a:p>
            <a:pPr marL="298450" marR="104139" indent="-287655">
              <a:lnSpc>
                <a:spcPct val="88600"/>
              </a:lnSpc>
              <a:spcBef>
                <a:spcPts val="1000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1600" spc="-40" dirty="0">
                <a:latin typeface="Calibri"/>
                <a:cs typeface="Calibri"/>
              </a:rPr>
              <a:t>Vous </a:t>
            </a:r>
            <a:r>
              <a:rPr sz="1600" spc="-25" dirty="0">
                <a:latin typeface="Calibri"/>
                <a:cs typeface="Calibri"/>
              </a:rPr>
              <a:t>pourrez </a:t>
            </a:r>
            <a:r>
              <a:rPr sz="1600" spc="-20" dirty="0">
                <a:latin typeface="Calibri"/>
                <a:cs typeface="Calibri"/>
              </a:rPr>
              <a:t>télécharger </a:t>
            </a:r>
            <a:r>
              <a:rPr sz="1600" spc="-10" dirty="0">
                <a:latin typeface="Calibri"/>
                <a:cs typeface="Calibri"/>
              </a:rPr>
              <a:t>des pièces  </a:t>
            </a:r>
            <a:r>
              <a:rPr sz="1600" spc="-20" dirty="0">
                <a:latin typeface="Calibri"/>
                <a:cs typeface="Calibri"/>
              </a:rPr>
              <a:t>justificatives </a:t>
            </a:r>
            <a:r>
              <a:rPr sz="1600" spc="-10" dirty="0">
                <a:latin typeface="Calibri"/>
                <a:cs typeface="Calibri"/>
              </a:rPr>
              <a:t>dans </a:t>
            </a:r>
            <a:r>
              <a:rPr sz="1600" spc="-15" dirty="0">
                <a:latin typeface="Calibri"/>
                <a:cs typeface="Calibri"/>
              </a:rPr>
              <a:t>certaines  rubriques.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57302" y="450342"/>
            <a:ext cx="51339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006EC0"/>
                </a:solidFill>
                <a:latin typeface="Calibri Light"/>
                <a:cs typeface="Calibri Light"/>
              </a:rPr>
              <a:t>3- </a:t>
            </a:r>
            <a:r>
              <a:rPr sz="2800" b="0" spc="-25" dirty="0">
                <a:solidFill>
                  <a:srgbClr val="006EC0"/>
                </a:solidFill>
                <a:latin typeface="Calibri Light"/>
                <a:cs typeface="Calibri Light"/>
              </a:rPr>
              <a:t>DEPOSER </a:t>
            </a:r>
            <a:r>
              <a:rPr sz="2800" b="0" spc="-15" dirty="0">
                <a:solidFill>
                  <a:srgbClr val="006EC0"/>
                </a:solidFill>
                <a:latin typeface="Calibri Light"/>
                <a:cs typeface="Calibri Light"/>
              </a:rPr>
              <a:t>UNE</a:t>
            </a:r>
            <a:r>
              <a:rPr sz="2800" b="0" spc="-340" dirty="0">
                <a:solidFill>
                  <a:srgbClr val="006EC0"/>
                </a:solidFill>
                <a:latin typeface="Calibri Light"/>
                <a:cs typeface="Calibri Light"/>
              </a:rPr>
              <a:t> </a:t>
            </a:r>
            <a:r>
              <a:rPr sz="2800" b="0" spc="-50" dirty="0">
                <a:solidFill>
                  <a:srgbClr val="006EC0"/>
                </a:solidFill>
                <a:latin typeface="Calibri Light"/>
                <a:cs typeface="Calibri Light"/>
              </a:rPr>
              <a:t>CANDIDATURE</a:t>
            </a:r>
            <a:endParaRPr sz="2800" dirty="0">
              <a:latin typeface="Calibri Light"/>
              <a:cs typeface="Calibr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7302" y="1365757"/>
            <a:ext cx="9115298" cy="17767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006EC0"/>
                </a:solidFill>
                <a:latin typeface="Calibri"/>
                <a:cs typeface="Calibri"/>
              </a:rPr>
              <a:t>3-1 </a:t>
            </a:r>
            <a:r>
              <a:rPr sz="2000" b="1" spc="-15" dirty="0">
                <a:solidFill>
                  <a:srgbClr val="006EC0"/>
                </a:solidFill>
                <a:latin typeface="Calibri"/>
                <a:cs typeface="Calibri"/>
              </a:rPr>
              <a:t>Identification </a:t>
            </a:r>
            <a:r>
              <a:rPr sz="2000" b="1" spc="-5" dirty="0">
                <a:solidFill>
                  <a:srgbClr val="006EC0"/>
                </a:solidFill>
                <a:latin typeface="Calibri"/>
                <a:cs typeface="Calibri"/>
              </a:rPr>
              <a:t>de la </a:t>
            </a:r>
            <a:r>
              <a:rPr sz="2000" b="1" spc="-15" dirty="0">
                <a:solidFill>
                  <a:srgbClr val="006EC0"/>
                </a:solidFill>
                <a:latin typeface="Calibri"/>
                <a:cs typeface="Calibri"/>
              </a:rPr>
              <a:t>personne </a:t>
            </a:r>
            <a:r>
              <a:rPr sz="2000" b="1" spc="-5" dirty="0">
                <a:solidFill>
                  <a:srgbClr val="006EC0"/>
                </a:solidFill>
                <a:latin typeface="Calibri"/>
                <a:cs typeface="Calibri"/>
              </a:rPr>
              <a:t>qui dépose la</a:t>
            </a:r>
            <a:r>
              <a:rPr sz="2000" b="1" spc="4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EC0"/>
                </a:solidFill>
                <a:latin typeface="Calibri"/>
                <a:cs typeface="Calibri"/>
              </a:rPr>
              <a:t>demande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222885" marR="2092960">
              <a:lnSpc>
                <a:spcPts val="1700"/>
              </a:lnSpc>
              <a:spcBef>
                <a:spcPts val="1310"/>
              </a:spcBef>
            </a:pPr>
            <a:r>
              <a:rPr lang="fr-FR" spc="-1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Cliquer sur [</a:t>
            </a:r>
            <a:r>
              <a:rPr lang="fr-FR" b="1" spc="-1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commencer une démarche</a:t>
            </a:r>
            <a:r>
              <a:rPr lang="fr-FR" spc="-1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]</a:t>
            </a:r>
          </a:p>
          <a:p>
            <a:pPr marL="222885" marR="2092960">
              <a:lnSpc>
                <a:spcPts val="1700"/>
              </a:lnSpc>
              <a:spcBef>
                <a:spcPts val="1310"/>
              </a:spcBef>
            </a:pPr>
            <a:r>
              <a:rPr spc="-1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Les </a:t>
            </a:r>
            <a:r>
              <a:rPr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premières </a:t>
            </a:r>
            <a:r>
              <a:rPr spc="-2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informations</a:t>
            </a:r>
            <a:r>
              <a:rPr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pc="-15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demandées</a:t>
            </a:r>
            <a:r>
              <a:rPr lang="fr-FR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pc="-2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sont</a:t>
            </a:r>
            <a:r>
              <a:rPr spc="-2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pc="-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le numéro SIRET </a:t>
            </a:r>
            <a:r>
              <a:rPr spc="-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du</a:t>
            </a:r>
            <a:r>
              <a:rPr spc="-9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déposant.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2885">
              <a:lnSpc>
                <a:spcPct val="100000"/>
              </a:lnSpc>
              <a:spcBef>
                <a:spcPts val="775"/>
              </a:spcBef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Puis </a:t>
            </a:r>
            <a:r>
              <a:rPr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cliquez sur 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[ </a:t>
            </a:r>
            <a:r>
              <a:rPr lang="fr-FR" b="1" spc="-15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Valid</a:t>
            </a:r>
            <a:r>
              <a:rPr b="1" spc="-15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er</a:t>
            </a:r>
            <a:r>
              <a:rPr b="1" spc="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]</a:t>
            </a:r>
            <a:r>
              <a:rPr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/>
          <a:srcRect l="10836" t="1927" r="2476" b="5782"/>
          <a:stretch/>
        </p:blipFill>
        <p:spPr>
          <a:xfrm>
            <a:off x="5562600" y="2895600"/>
            <a:ext cx="6096000" cy="36488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972" y="667004"/>
            <a:ext cx="26485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006EC0"/>
                </a:solidFill>
              </a:rPr>
              <a:t>3-2 </a:t>
            </a:r>
            <a:r>
              <a:rPr sz="2000" spc="-10" dirty="0">
                <a:solidFill>
                  <a:srgbClr val="006EC0"/>
                </a:solidFill>
              </a:rPr>
              <a:t>Remplir </a:t>
            </a:r>
            <a:r>
              <a:rPr sz="2000" spc="-5" dirty="0">
                <a:solidFill>
                  <a:srgbClr val="006EC0"/>
                </a:solidFill>
              </a:rPr>
              <a:t>les</a:t>
            </a:r>
            <a:r>
              <a:rPr sz="2000" spc="-110" dirty="0">
                <a:solidFill>
                  <a:srgbClr val="006EC0"/>
                </a:solidFill>
              </a:rPr>
              <a:t> </a:t>
            </a:r>
            <a:r>
              <a:rPr sz="2000" spc="-10" dirty="0">
                <a:solidFill>
                  <a:srgbClr val="006EC0"/>
                </a:solidFill>
              </a:rPr>
              <a:t>rubriques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2584704" y="4172711"/>
            <a:ext cx="748665" cy="218440"/>
          </a:xfrm>
          <a:custGeom>
            <a:avLst/>
            <a:gdLst/>
            <a:ahLst/>
            <a:cxnLst/>
            <a:rect l="l" t="t" r="r" b="b"/>
            <a:pathLst>
              <a:path w="748664" h="218439">
                <a:moveTo>
                  <a:pt x="0" y="218186"/>
                </a:moveTo>
                <a:lnTo>
                  <a:pt x="748665" y="218186"/>
                </a:lnTo>
                <a:lnTo>
                  <a:pt x="748665" y="0"/>
                </a:lnTo>
                <a:lnTo>
                  <a:pt x="0" y="0"/>
                </a:lnTo>
                <a:lnTo>
                  <a:pt x="0" y="21818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42516" y="4748784"/>
            <a:ext cx="1751330" cy="218440"/>
          </a:xfrm>
          <a:custGeom>
            <a:avLst/>
            <a:gdLst/>
            <a:ahLst/>
            <a:cxnLst/>
            <a:rect l="l" t="t" r="r" b="b"/>
            <a:pathLst>
              <a:path w="1751329" h="218439">
                <a:moveTo>
                  <a:pt x="0" y="218186"/>
                </a:moveTo>
                <a:lnTo>
                  <a:pt x="1750822" y="218186"/>
                </a:lnTo>
                <a:lnTo>
                  <a:pt x="1750822" y="0"/>
                </a:lnTo>
                <a:lnTo>
                  <a:pt x="0" y="0"/>
                </a:lnTo>
                <a:lnTo>
                  <a:pt x="0" y="21818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26868" y="1129506"/>
            <a:ext cx="1968732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>
                <a:latin typeface="Calibri"/>
                <a:cs typeface="Calibri"/>
              </a:rPr>
              <a:t>Vous </a:t>
            </a:r>
            <a:r>
              <a:rPr spc="-20" dirty="0">
                <a:latin typeface="Calibri"/>
                <a:cs typeface="Calibri"/>
              </a:rPr>
              <a:t>pouvez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aussi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3053" y="1903665"/>
            <a:ext cx="876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•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7675" y="1879985"/>
            <a:ext cx="3374645" cy="577081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b="1" spc="-15" dirty="0">
                <a:latin typeface="Calibri"/>
                <a:cs typeface="Calibri"/>
              </a:rPr>
              <a:t>inviter </a:t>
            </a:r>
            <a:r>
              <a:rPr b="1" spc="-5" dirty="0" err="1">
                <a:latin typeface="Calibri"/>
                <a:cs typeface="Calibri"/>
              </a:rPr>
              <a:t>une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 err="1" smtClean="0">
                <a:latin typeface="Calibri"/>
                <a:cs typeface="Calibri"/>
              </a:rPr>
              <a:t>personne</a:t>
            </a:r>
            <a:r>
              <a:rPr lang="fr-FR" sz="1400" b="1" spc="-5" dirty="0" smtClean="0">
                <a:latin typeface="Calibri"/>
                <a:cs typeface="Calibri"/>
              </a:rPr>
              <a:t> à </a:t>
            </a:r>
            <a:r>
              <a:rPr lang="fr-FR" sz="1400" b="1" spc="-5" dirty="0" err="1" smtClean="0">
                <a:latin typeface="Calibri"/>
                <a:cs typeface="Calibri"/>
              </a:rPr>
              <a:t>modifer</a:t>
            </a:r>
            <a:r>
              <a:rPr lang="fr-FR" sz="1400" b="1" spc="-5" dirty="0" smtClean="0">
                <a:latin typeface="Calibri"/>
                <a:cs typeface="Calibri"/>
              </a:rPr>
              <a:t> le dossier en activant le champ prévu à cet effet :</a:t>
            </a:r>
          </a:p>
          <a:p>
            <a:pPr marL="285750" indent="-285750">
              <a:lnSpc>
                <a:spcPts val="1540"/>
              </a:lnSpc>
              <a:buFontTx/>
              <a:buChar char="-"/>
            </a:pPr>
            <a:r>
              <a:rPr lang="fr-FR" sz="1400" b="1" spc="-5" dirty="0" smtClean="0">
                <a:latin typeface="Calibri"/>
                <a:cs typeface="Calibri"/>
              </a:rPr>
              <a:t>Au sein de votre structure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14210" y="286345"/>
            <a:ext cx="4263390" cy="971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480"/>
              </a:spcBef>
            </a:pPr>
            <a:r>
              <a:rPr lang="fr-FR" b="1" spc="-5" dirty="0" smtClean="0">
                <a:solidFill>
                  <a:srgbClr val="FF0000"/>
                </a:solidFill>
                <a:latin typeface="Calibri"/>
                <a:cs typeface="Calibri"/>
              </a:rPr>
              <a:t>CLIQUEZ puis INDIQUER </a:t>
            </a:r>
          </a:p>
          <a:p>
            <a:pPr marR="1270" algn="ctr">
              <a:lnSpc>
                <a:spcPct val="100000"/>
              </a:lnSpc>
              <a:spcBef>
                <a:spcPts val="480"/>
              </a:spcBef>
            </a:pPr>
            <a:r>
              <a:rPr lang="fr-FR" b="1" spc="-5" dirty="0" smtClean="0">
                <a:solidFill>
                  <a:srgbClr val="FF0000"/>
                </a:solidFill>
                <a:latin typeface="Calibri"/>
                <a:cs typeface="Calibri"/>
              </a:rPr>
              <a:t>le courriel de l’invité</a:t>
            </a:r>
          </a:p>
          <a:p>
            <a:pPr marR="1270" algn="ctr">
              <a:lnSpc>
                <a:spcPct val="100000"/>
              </a:lnSpc>
              <a:spcBef>
                <a:spcPts val="480"/>
              </a:spcBef>
            </a:pPr>
            <a:r>
              <a:rPr lang="fr-FR" u="sng" dirty="0" smtClean="0">
                <a:hlinkClick r:id="rId2"/>
              </a:rPr>
              <a:t> </a:t>
            </a:r>
            <a:endParaRPr lang="fr-FR" u="sng" dirty="0"/>
          </a:p>
        </p:txBody>
      </p:sp>
      <p:sp>
        <p:nvSpPr>
          <p:cNvPr id="10" name="object 10"/>
          <p:cNvSpPr txBox="1"/>
          <p:nvPr/>
        </p:nvSpPr>
        <p:spPr>
          <a:xfrm>
            <a:off x="918210" y="2668400"/>
            <a:ext cx="3381375" cy="69088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99720" marR="5080" indent="-287655">
              <a:lnSpc>
                <a:spcPts val="1400"/>
              </a:lnSpc>
              <a:spcBef>
                <a:spcPts val="375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400" spc="-20" dirty="0">
                <a:latin typeface="Calibri"/>
                <a:cs typeface="Calibri"/>
              </a:rPr>
              <a:t>Enregistrer </a:t>
            </a:r>
            <a:r>
              <a:rPr sz="1400" spc="-5" dirty="0">
                <a:latin typeface="Calibri"/>
                <a:cs typeface="Calibri"/>
              </a:rPr>
              <a:t>en </a:t>
            </a:r>
            <a:r>
              <a:rPr sz="1400" spc="-15" dirty="0">
                <a:latin typeface="Calibri"/>
                <a:cs typeface="Calibri"/>
              </a:rPr>
              <a:t>brouillon </a:t>
            </a:r>
            <a:r>
              <a:rPr sz="1400" spc="-5" dirty="0">
                <a:latin typeface="Calibri"/>
                <a:cs typeface="Calibri"/>
              </a:rPr>
              <a:t>à </a:t>
            </a:r>
            <a:r>
              <a:rPr sz="1400" spc="-10" dirty="0">
                <a:latin typeface="Calibri"/>
                <a:cs typeface="Calibri"/>
              </a:rPr>
              <a:t>tout </a:t>
            </a:r>
            <a:r>
              <a:rPr sz="1400" spc="-15" dirty="0">
                <a:latin typeface="Calibri"/>
                <a:cs typeface="Calibri"/>
              </a:rPr>
              <a:t>moment, </a:t>
            </a:r>
            <a:r>
              <a:rPr sz="1400" spc="-5" dirty="0">
                <a:latin typeface="Calibri"/>
                <a:cs typeface="Calibri"/>
              </a:rPr>
              <a:t>en  </a:t>
            </a:r>
            <a:r>
              <a:rPr sz="1400" spc="-10" dirty="0">
                <a:latin typeface="Calibri"/>
                <a:cs typeface="Calibri"/>
              </a:rPr>
              <a:t>cliquant sur </a:t>
            </a:r>
            <a:r>
              <a:rPr sz="1400" b="1" spc="-15" dirty="0">
                <a:latin typeface="Calibri"/>
                <a:cs typeface="Calibri"/>
              </a:rPr>
              <a:t>[Enregistrer </a:t>
            </a:r>
            <a:r>
              <a:rPr sz="1400" b="1" spc="-5" dirty="0">
                <a:latin typeface="Calibri"/>
                <a:cs typeface="Calibri"/>
              </a:rPr>
              <a:t>le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brouillon]</a:t>
            </a:r>
            <a:endParaRPr sz="1400" dirty="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480"/>
              </a:spcBef>
            </a:pPr>
            <a:r>
              <a:rPr sz="1400" b="1" spc="-30" dirty="0">
                <a:latin typeface="Calibri"/>
                <a:cs typeface="Calibri"/>
              </a:rPr>
              <a:t>Vous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devez: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8210" y="3428238"/>
            <a:ext cx="3431540" cy="80518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99720" marR="5080" indent="-287655">
              <a:lnSpc>
                <a:spcPct val="70000"/>
              </a:lnSpc>
              <a:spcBef>
                <a:spcPts val="600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400" b="1" spc="-5" dirty="0">
                <a:latin typeface="Calibri"/>
                <a:cs typeface="Calibri"/>
              </a:rPr>
              <a:t>Utiliser les </a:t>
            </a:r>
            <a:r>
              <a:rPr sz="1400" b="1" spc="-15" dirty="0">
                <a:latin typeface="Calibri"/>
                <a:cs typeface="Calibri"/>
              </a:rPr>
              <a:t>listes déroulantes </a:t>
            </a:r>
            <a:r>
              <a:rPr sz="1400" spc="-10" dirty="0">
                <a:latin typeface="Calibri"/>
                <a:cs typeface="Calibri"/>
              </a:rPr>
              <a:t>(cliquer sur </a:t>
            </a:r>
            <a:r>
              <a:rPr sz="1400" spc="-5" dirty="0">
                <a:latin typeface="Calibri"/>
                <a:cs typeface="Calibri"/>
              </a:rPr>
              <a:t>la  </a:t>
            </a:r>
            <a:r>
              <a:rPr sz="1400" spc="-10" dirty="0">
                <a:latin typeface="Calibri"/>
                <a:cs typeface="Calibri"/>
              </a:rPr>
              <a:t>flèche </a:t>
            </a:r>
            <a:r>
              <a:rPr sz="1400" spc="-25" dirty="0">
                <a:latin typeface="Calibri"/>
                <a:cs typeface="Calibri"/>
              </a:rPr>
              <a:t>vers </a:t>
            </a:r>
            <a:r>
              <a:rPr sz="1400" spc="-5" dirty="0">
                <a:latin typeface="Calibri"/>
                <a:cs typeface="Calibri"/>
              </a:rPr>
              <a:t>le bas à </a:t>
            </a:r>
            <a:r>
              <a:rPr sz="1400" spc="-20" dirty="0">
                <a:latin typeface="Calibri"/>
                <a:cs typeface="Calibri"/>
              </a:rPr>
              <a:t>droite </a:t>
            </a:r>
            <a:r>
              <a:rPr sz="1400" spc="-10" dirty="0">
                <a:latin typeface="Calibri"/>
                <a:cs typeface="Calibri"/>
              </a:rPr>
              <a:t>du champ </a:t>
            </a:r>
            <a:r>
              <a:rPr sz="1400" spc="-5" dirty="0">
                <a:latin typeface="Calibri"/>
                <a:cs typeface="Calibri"/>
              </a:rPr>
              <a:t>à  </a:t>
            </a:r>
            <a:r>
              <a:rPr sz="1400" spc="-10" dirty="0">
                <a:latin typeface="Calibri"/>
                <a:cs typeface="Calibri"/>
              </a:rPr>
              <a:t>renseigner).</a:t>
            </a:r>
            <a:endParaRPr sz="1400" dirty="0">
              <a:latin typeface="Calibri"/>
              <a:cs typeface="Calibri"/>
            </a:endParaRPr>
          </a:p>
          <a:p>
            <a:pPr marL="299720" indent="-287655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400" b="1" spc="-15" dirty="0">
                <a:latin typeface="Calibri"/>
                <a:cs typeface="Calibri"/>
              </a:rPr>
              <a:t>Remplir </a:t>
            </a:r>
            <a:r>
              <a:rPr sz="1400" b="1" spc="-20" dirty="0">
                <a:latin typeface="Calibri"/>
                <a:cs typeface="Calibri"/>
              </a:rPr>
              <a:t>obligatoirement </a:t>
            </a:r>
            <a:r>
              <a:rPr sz="1400" b="1" spc="-5" dirty="0">
                <a:latin typeface="Calibri"/>
                <a:cs typeface="Calibri"/>
              </a:rPr>
              <a:t>les </a:t>
            </a:r>
            <a:r>
              <a:rPr sz="1400" b="1" spc="-10" dirty="0">
                <a:latin typeface="Calibri"/>
                <a:cs typeface="Calibri"/>
              </a:rPr>
              <a:t>champs </a:t>
            </a:r>
            <a:r>
              <a:rPr sz="1400" dirty="0">
                <a:latin typeface="Calibri"/>
                <a:cs typeface="Calibri"/>
              </a:rPr>
              <a:t>à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côté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05483" y="4142232"/>
            <a:ext cx="21659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desquels </a:t>
            </a:r>
            <a:r>
              <a:rPr sz="1400" spc="-20" dirty="0">
                <a:latin typeface="Calibri"/>
                <a:cs typeface="Calibri"/>
              </a:rPr>
              <a:t>figure </a:t>
            </a:r>
            <a:r>
              <a:rPr sz="1400" spc="-5" dirty="0">
                <a:latin typeface="Calibri"/>
                <a:cs typeface="Calibri"/>
              </a:rPr>
              <a:t>un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astérisque.</a:t>
            </a:r>
            <a:endParaRPr sz="1400" b="1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8210" y="4430014"/>
            <a:ext cx="3674110" cy="38798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99720" marR="5080" indent="-287655">
              <a:lnSpc>
                <a:spcPct val="70000"/>
              </a:lnSpc>
              <a:spcBef>
                <a:spcPts val="600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400" spc="-5" dirty="0">
                <a:latin typeface="Calibri"/>
                <a:cs typeface="Calibri"/>
              </a:rPr>
              <a:t>À </a:t>
            </a:r>
            <a:r>
              <a:rPr sz="1400" spc="-15" dirty="0">
                <a:latin typeface="Calibri"/>
                <a:cs typeface="Calibri"/>
              </a:rPr>
              <a:t>tout moment, </a:t>
            </a:r>
            <a:r>
              <a:rPr sz="1400" spc="-5" dirty="0">
                <a:latin typeface="Calibri"/>
                <a:cs typeface="Calibri"/>
              </a:rPr>
              <a:t>le </a:t>
            </a:r>
            <a:r>
              <a:rPr sz="1400" spc="-10" dirty="0">
                <a:latin typeface="Calibri"/>
                <a:cs typeface="Calibri"/>
              </a:rPr>
              <a:t>dossier peut </a:t>
            </a:r>
            <a:r>
              <a:rPr sz="1400" spc="-20" dirty="0">
                <a:latin typeface="Calibri"/>
                <a:cs typeface="Calibri"/>
              </a:rPr>
              <a:t>être enregistré  </a:t>
            </a:r>
            <a:r>
              <a:rPr sz="1400" spc="-5" dirty="0">
                <a:latin typeface="Calibri"/>
                <a:cs typeface="Calibri"/>
              </a:rPr>
              <a:t>en </a:t>
            </a:r>
            <a:r>
              <a:rPr sz="1400" spc="-15" dirty="0">
                <a:latin typeface="Calibri"/>
                <a:cs typeface="Calibri"/>
              </a:rPr>
              <a:t>brouillon. </a:t>
            </a:r>
            <a:r>
              <a:rPr sz="1400" spc="-20" dirty="0">
                <a:latin typeface="Calibri"/>
                <a:cs typeface="Calibri"/>
              </a:rPr>
              <a:t>Pour </a:t>
            </a:r>
            <a:r>
              <a:rPr sz="1400" spc="-5" dirty="0">
                <a:latin typeface="Calibri"/>
                <a:cs typeface="Calibri"/>
              </a:rPr>
              <a:t>cela, il </a:t>
            </a:r>
            <a:r>
              <a:rPr sz="1400" spc="-15" dirty="0">
                <a:latin typeface="Calibri"/>
                <a:cs typeface="Calibri"/>
              </a:rPr>
              <a:t>suffit </a:t>
            </a:r>
            <a:r>
              <a:rPr sz="1400" spc="-10" dirty="0">
                <a:latin typeface="Calibri"/>
                <a:cs typeface="Calibri"/>
              </a:rPr>
              <a:t>de cliquer sur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05483" y="4718811"/>
            <a:ext cx="236855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5" dirty="0">
                <a:latin typeface="Calibri"/>
                <a:cs typeface="Calibri"/>
              </a:rPr>
              <a:t>bouton </a:t>
            </a:r>
            <a:r>
              <a:rPr sz="1400" b="1" spc="-15" dirty="0">
                <a:latin typeface="Calibri"/>
                <a:cs typeface="Calibri"/>
              </a:rPr>
              <a:t>[Enregistrer </a:t>
            </a:r>
            <a:r>
              <a:rPr sz="1400" b="1" spc="-5" dirty="0">
                <a:latin typeface="Calibri"/>
                <a:cs typeface="Calibri"/>
              </a:rPr>
              <a:t>le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brouillon]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9456" y="6023609"/>
            <a:ext cx="11753215" cy="52578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30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sz="1600" b="1" dirty="0">
                <a:latin typeface="Calibri"/>
                <a:cs typeface="Calibri"/>
              </a:rPr>
              <a:t>Si </a:t>
            </a:r>
            <a:r>
              <a:rPr lang="fr-FR" sz="1600" b="1" dirty="0" smtClean="0">
                <a:latin typeface="Calibri"/>
                <a:cs typeface="Calibri"/>
              </a:rPr>
              <a:t> exceptionnellement </a:t>
            </a:r>
            <a:r>
              <a:rPr sz="1600" b="1" spc="-10" dirty="0" err="1" smtClean="0">
                <a:latin typeface="Calibri"/>
                <a:cs typeface="Calibri"/>
              </a:rPr>
              <a:t>vous</a:t>
            </a:r>
            <a:r>
              <a:rPr sz="1600" b="1" spc="-10" dirty="0" smtClean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n’êtes </a:t>
            </a:r>
            <a:r>
              <a:rPr sz="1600" b="1" dirty="0">
                <a:latin typeface="Calibri"/>
                <a:cs typeface="Calibri"/>
              </a:rPr>
              <a:t>pas </a:t>
            </a:r>
            <a:r>
              <a:rPr sz="1600" b="1" spc="-10" dirty="0">
                <a:latin typeface="Calibri"/>
                <a:cs typeface="Calibri"/>
              </a:rPr>
              <a:t>connecté </a:t>
            </a:r>
            <a:r>
              <a:rPr sz="1600" b="1" spc="-5" dirty="0">
                <a:latin typeface="Calibri"/>
                <a:cs typeface="Calibri"/>
              </a:rPr>
              <a:t>via </a:t>
            </a:r>
            <a:r>
              <a:rPr sz="1600" b="1" dirty="0">
                <a:latin typeface="Calibri"/>
                <a:cs typeface="Calibri"/>
              </a:rPr>
              <a:t>le </a:t>
            </a:r>
            <a:r>
              <a:rPr lang="fr-FR" sz="1600" b="1" dirty="0" smtClean="0">
                <a:latin typeface="Calibri"/>
                <a:cs typeface="Calibri"/>
              </a:rPr>
              <a:t>courriel </a:t>
            </a:r>
            <a:r>
              <a:rPr sz="1600" b="1" dirty="0" err="1" smtClean="0">
                <a:latin typeface="Calibri"/>
                <a:cs typeface="Calibri"/>
              </a:rPr>
              <a:t>officiel</a:t>
            </a:r>
            <a:r>
              <a:rPr sz="1600" b="1" dirty="0" smtClean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de </a:t>
            </a:r>
            <a:r>
              <a:rPr lang="fr-FR" sz="1600" b="1" spc="-5" dirty="0" smtClean="0">
                <a:latin typeface="Calibri"/>
                <a:cs typeface="Calibri"/>
              </a:rPr>
              <a:t>la structure</a:t>
            </a:r>
            <a:r>
              <a:rPr sz="1600" b="1" spc="-15" dirty="0" smtClean="0">
                <a:latin typeface="Calibri"/>
                <a:cs typeface="Calibri"/>
              </a:rPr>
              <a:t>, </a:t>
            </a:r>
            <a:r>
              <a:rPr sz="1600" b="1" dirty="0">
                <a:latin typeface="Calibri"/>
                <a:cs typeface="Calibri"/>
              </a:rPr>
              <a:t>il </a:t>
            </a:r>
            <a:r>
              <a:rPr sz="1600" b="1" spc="-10" dirty="0">
                <a:latin typeface="Calibri"/>
                <a:cs typeface="Calibri"/>
              </a:rPr>
              <a:t>est </a:t>
            </a:r>
            <a:r>
              <a:rPr sz="1600" b="1" dirty="0">
                <a:latin typeface="Calibri"/>
                <a:cs typeface="Calibri"/>
              </a:rPr>
              <a:t>indispensable </a:t>
            </a:r>
            <a:r>
              <a:rPr sz="1600" b="1" spc="-10" dirty="0" err="1" smtClean="0">
                <a:latin typeface="Calibri"/>
                <a:cs typeface="Calibri"/>
              </a:rPr>
              <a:t>d’inviter</a:t>
            </a:r>
            <a:r>
              <a:rPr lang="fr-FR" sz="1600" b="1" spc="-10" dirty="0" smtClean="0">
                <a:latin typeface="Calibri"/>
                <a:cs typeface="Calibri"/>
              </a:rPr>
              <a:t> ici le représentant légal de la structure (</a:t>
            </a:r>
            <a:r>
              <a:rPr sz="1600" b="1" spc="-10" dirty="0" smtClean="0">
                <a:latin typeface="Calibri"/>
                <a:cs typeface="Calibri"/>
              </a:rPr>
              <a:t> </a:t>
            </a:r>
            <a:r>
              <a:rPr sz="1600" b="1" dirty="0" smtClean="0">
                <a:latin typeface="Calibri"/>
                <a:cs typeface="Calibri"/>
              </a:rPr>
              <a:t>le</a:t>
            </a:r>
            <a:r>
              <a:rPr lang="fr-FR" sz="1600" b="1" dirty="0" smtClean="0">
                <a:latin typeface="Calibri"/>
                <a:cs typeface="Calibri"/>
              </a:rPr>
              <a:t>/la </a:t>
            </a:r>
            <a:r>
              <a:rPr lang="fr-FR" sz="1600" b="1" dirty="0" err="1" smtClean="0">
                <a:latin typeface="Calibri"/>
                <a:cs typeface="Calibri"/>
              </a:rPr>
              <a:t>président-e</a:t>
            </a:r>
            <a:r>
              <a:rPr lang="fr-FR" sz="1600" b="1" spc="-20" dirty="0" smtClean="0">
                <a:latin typeface="Calibri"/>
                <a:cs typeface="Calibri"/>
              </a:rPr>
              <a:t>, </a:t>
            </a:r>
            <a:r>
              <a:rPr lang="fr-FR" sz="1600" b="1" spc="-20" dirty="0" err="1" smtClean="0">
                <a:latin typeface="Calibri"/>
                <a:cs typeface="Calibri"/>
              </a:rPr>
              <a:t>le-la</a:t>
            </a:r>
            <a:r>
              <a:rPr lang="fr-FR" sz="1600" b="1" spc="-20" dirty="0" smtClean="0">
                <a:latin typeface="Calibri"/>
                <a:cs typeface="Calibri"/>
              </a:rPr>
              <a:t> directrice).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353" y="1526069"/>
            <a:ext cx="6333115" cy="3560638"/>
          </a:xfrm>
          <a:prstGeom prst="rect">
            <a:avLst/>
          </a:prstGeom>
        </p:spPr>
      </p:pic>
      <p:sp>
        <p:nvSpPr>
          <p:cNvPr id="19" name="Flèche vers le bas 18"/>
          <p:cNvSpPr/>
          <p:nvPr/>
        </p:nvSpPr>
        <p:spPr>
          <a:xfrm>
            <a:off x="9677400" y="1092453"/>
            <a:ext cx="609600" cy="9225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972" y="859282"/>
            <a:ext cx="234696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006EC0"/>
                </a:solidFill>
              </a:rPr>
              <a:t>3-3 </a:t>
            </a:r>
            <a:r>
              <a:rPr sz="2000" spc="-10" dirty="0">
                <a:solidFill>
                  <a:srgbClr val="006EC0"/>
                </a:solidFill>
              </a:rPr>
              <a:t>Déposer </a:t>
            </a:r>
            <a:r>
              <a:rPr sz="2000" spc="-5" dirty="0">
                <a:solidFill>
                  <a:srgbClr val="006EC0"/>
                </a:solidFill>
              </a:rPr>
              <a:t>le</a:t>
            </a:r>
            <a:r>
              <a:rPr sz="2000" spc="-90" dirty="0">
                <a:solidFill>
                  <a:srgbClr val="006EC0"/>
                </a:solidFill>
              </a:rPr>
              <a:t> </a:t>
            </a:r>
            <a:r>
              <a:rPr sz="2000" spc="-5" dirty="0">
                <a:solidFill>
                  <a:srgbClr val="006EC0"/>
                </a:solidFill>
              </a:rPr>
              <a:t>dossier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456691" y="1680006"/>
            <a:ext cx="4295775" cy="137160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775"/>
              </a:spcBef>
            </a:pPr>
            <a:r>
              <a:rPr sz="1600" i="1" spc="-5" dirty="0">
                <a:latin typeface="Calibri"/>
                <a:cs typeface="Calibri"/>
              </a:rPr>
              <a:t>Le </a:t>
            </a:r>
            <a:r>
              <a:rPr sz="1600" i="1" spc="-15" dirty="0">
                <a:latin typeface="Calibri"/>
                <a:cs typeface="Calibri"/>
              </a:rPr>
              <a:t>mode brouillon:</a:t>
            </a:r>
            <a:endParaRPr sz="1600" dirty="0">
              <a:latin typeface="Calibri"/>
              <a:cs typeface="Calibri"/>
            </a:endParaRPr>
          </a:p>
          <a:p>
            <a:pPr marL="299720" indent="-287655">
              <a:lnSpc>
                <a:spcPts val="1860"/>
              </a:lnSpc>
              <a:spcBef>
                <a:spcPts val="680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600" i="1" spc="-15" dirty="0">
                <a:latin typeface="Calibri"/>
                <a:cs typeface="Calibri"/>
              </a:rPr>
              <a:t>Sauvegarde </a:t>
            </a:r>
            <a:r>
              <a:rPr sz="1600" i="1" spc="-10" dirty="0">
                <a:latin typeface="Calibri"/>
                <a:cs typeface="Calibri"/>
              </a:rPr>
              <a:t>des </a:t>
            </a:r>
            <a:r>
              <a:rPr sz="1600" i="1" spc="-15" dirty="0">
                <a:latin typeface="Calibri"/>
                <a:cs typeface="Calibri"/>
              </a:rPr>
              <a:t>informations</a:t>
            </a:r>
            <a:r>
              <a:rPr sz="1600" i="1" spc="10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renseignées</a:t>
            </a:r>
            <a:endParaRPr sz="1600" dirty="0">
              <a:latin typeface="Calibri"/>
              <a:cs typeface="Calibri"/>
            </a:endParaRPr>
          </a:p>
          <a:p>
            <a:pPr marL="299720" marR="5080">
              <a:lnSpc>
                <a:spcPts val="1800"/>
              </a:lnSpc>
              <a:spcBef>
                <a:spcPts val="100"/>
              </a:spcBef>
            </a:pPr>
            <a:r>
              <a:rPr sz="1600" i="1" spc="-15" dirty="0">
                <a:latin typeface="Calibri"/>
                <a:cs typeface="Calibri"/>
              </a:rPr>
              <a:t>dans </a:t>
            </a:r>
            <a:r>
              <a:rPr sz="1600" i="1" spc="-5" dirty="0">
                <a:latin typeface="Calibri"/>
                <a:cs typeface="Calibri"/>
              </a:rPr>
              <a:t>le </a:t>
            </a:r>
            <a:r>
              <a:rPr sz="1600" i="1" spc="-10" dirty="0">
                <a:latin typeface="Calibri"/>
                <a:cs typeface="Calibri"/>
              </a:rPr>
              <a:t>formulaire modifiable et </a:t>
            </a:r>
            <a:r>
              <a:rPr sz="1600" i="1" spc="-15" dirty="0">
                <a:latin typeface="Calibri"/>
                <a:cs typeface="Calibri"/>
              </a:rPr>
              <a:t>accessible </a:t>
            </a:r>
            <a:r>
              <a:rPr sz="1600" i="1" dirty="0">
                <a:latin typeface="Calibri"/>
                <a:cs typeface="Calibri"/>
              </a:rPr>
              <a:t>à </a:t>
            </a:r>
            <a:r>
              <a:rPr sz="1600" i="1" spc="-20" dirty="0">
                <a:latin typeface="Calibri"/>
                <a:cs typeface="Calibri"/>
              </a:rPr>
              <a:t>tout  </a:t>
            </a:r>
            <a:r>
              <a:rPr sz="1600" i="1" spc="-15" dirty="0">
                <a:latin typeface="Calibri"/>
                <a:cs typeface="Calibri"/>
              </a:rPr>
              <a:t>moment </a:t>
            </a:r>
            <a:r>
              <a:rPr sz="1600" i="1" spc="-30" dirty="0">
                <a:latin typeface="Calibri"/>
                <a:cs typeface="Calibri"/>
              </a:rPr>
              <a:t>tant </a:t>
            </a:r>
            <a:r>
              <a:rPr sz="1600" i="1" spc="-10" dirty="0">
                <a:latin typeface="Calibri"/>
                <a:cs typeface="Calibri"/>
              </a:rPr>
              <a:t>que </a:t>
            </a:r>
            <a:r>
              <a:rPr sz="1600" i="1" spc="-5" dirty="0">
                <a:latin typeface="Calibri"/>
                <a:cs typeface="Calibri"/>
              </a:rPr>
              <a:t>la </a:t>
            </a:r>
            <a:r>
              <a:rPr sz="1600" i="1" spc="-15" dirty="0">
                <a:latin typeface="Calibri"/>
                <a:cs typeface="Calibri"/>
              </a:rPr>
              <a:t>demande </a:t>
            </a:r>
            <a:r>
              <a:rPr sz="1600" i="1" spc="-50" dirty="0">
                <a:latin typeface="Calibri"/>
                <a:cs typeface="Calibri"/>
              </a:rPr>
              <a:t>n’est </a:t>
            </a:r>
            <a:r>
              <a:rPr sz="1600" i="1" spc="-10" dirty="0">
                <a:latin typeface="Calibri"/>
                <a:cs typeface="Calibri"/>
              </a:rPr>
              <a:t>pas </a:t>
            </a:r>
            <a:r>
              <a:rPr sz="1600" i="1" dirty="0">
                <a:latin typeface="Calibri"/>
                <a:cs typeface="Calibri"/>
              </a:rPr>
              <a:t>en  </a:t>
            </a:r>
            <a:r>
              <a:rPr sz="1600" i="1" spc="-10" dirty="0">
                <a:latin typeface="Calibri"/>
                <a:cs typeface="Calibri"/>
              </a:rPr>
              <a:t>instruction.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0154" y="3250564"/>
            <a:ext cx="2192020" cy="2489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55"/>
              </a:lnSpc>
            </a:pPr>
            <a:r>
              <a:rPr sz="1600" b="1" spc="-35" dirty="0">
                <a:latin typeface="Calibri"/>
                <a:cs typeface="Calibri"/>
              </a:rPr>
              <a:t>Avant </a:t>
            </a:r>
            <a:r>
              <a:rPr sz="1600" b="1" dirty="0">
                <a:latin typeface="Calibri"/>
                <a:cs typeface="Calibri"/>
              </a:rPr>
              <a:t>le </a:t>
            </a:r>
            <a:r>
              <a:rPr sz="1600" b="1" spc="-15" dirty="0">
                <a:latin typeface="Calibri"/>
                <a:cs typeface="Calibri"/>
              </a:rPr>
              <a:t>dépôt </a:t>
            </a:r>
            <a:r>
              <a:rPr sz="1600" b="1" spc="-10" dirty="0">
                <a:latin typeface="Calibri"/>
                <a:cs typeface="Calibri"/>
              </a:rPr>
              <a:t>du dossier: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454" y="3572002"/>
            <a:ext cx="4381500" cy="1356012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54965" marR="5080" indent="-342900">
              <a:lnSpc>
                <a:spcPct val="88500"/>
              </a:lnSpc>
              <a:spcBef>
                <a:spcPts val="320"/>
              </a:spcBef>
              <a:tabLst>
                <a:tab pos="354965" algn="l"/>
              </a:tabLst>
            </a:pPr>
            <a:r>
              <a:rPr sz="1600" spc="-10" dirty="0">
                <a:latin typeface="Calibri"/>
                <a:cs typeface="Calibri"/>
              </a:rPr>
              <a:t>1.	</a:t>
            </a:r>
            <a:r>
              <a:rPr sz="1600" spc="-30" dirty="0" err="1">
                <a:latin typeface="Calibri"/>
                <a:cs typeface="Calibri"/>
              </a:rPr>
              <a:t>Vérifiez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lang="fr-FR" sz="1600" spc="-30" dirty="0" smtClean="0">
                <a:latin typeface="Calibri"/>
                <a:cs typeface="Calibri"/>
              </a:rPr>
              <a:t>d’</a:t>
            </a:r>
            <a:r>
              <a:rPr sz="1600" spc="-25" dirty="0" err="1" smtClean="0">
                <a:latin typeface="Calibri"/>
                <a:cs typeface="Calibri"/>
              </a:rPr>
              <a:t>avoir</a:t>
            </a:r>
            <a:r>
              <a:rPr lang="fr-FR" sz="1600" spc="-25" dirty="0" smtClean="0">
                <a:latin typeface="Calibri"/>
                <a:cs typeface="Calibri"/>
              </a:rPr>
              <a:t> bien</a:t>
            </a:r>
            <a:r>
              <a:rPr sz="1600" spc="-25" dirty="0" smtClean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rempli tous </a:t>
            </a:r>
            <a:r>
              <a:rPr sz="1600" spc="-10" dirty="0">
                <a:latin typeface="Calibri"/>
                <a:cs typeface="Calibri"/>
              </a:rPr>
              <a:t>les </a:t>
            </a:r>
            <a:r>
              <a:rPr sz="1600" spc="-15" dirty="0">
                <a:latin typeface="Calibri"/>
                <a:cs typeface="Calibri"/>
              </a:rPr>
              <a:t>champs  </a:t>
            </a:r>
            <a:r>
              <a:rPr sz="1600" spc="-20" dirty="0">
                <a:latin typeface="Calibri"/>
                <a:cs typeface="Calibri"/>
              </a:rPr>
              <a:t>obligatoires, </a:t>
            </a:r>
            <a:r>
              <a:rPr sz="1600" spc="-25" dirty="0">
                <a:latin typeface="Calibri"/>
                <a:cs typeface="Calibri"/>
              </a:rPr>
              <a:t>avec </a:t>
            </a:r>
            <a:r>
              <a:rPr sz="1600" spc="-5" dirty="0">
                <a:latin typeface="Calibri"/>
                <a:cs typeface="Calibri"/>
              </a:rPr>
              <a:t>un </a:t>
            </a:r>
            <a:r>
              <a:rPr sz="1600" spc="-20" dirty="0">
                <a:latin typeface="Calibri"/>
                <a:cs typeface="Calibri"/>
              </a:rPr>
              <a:t>astérisque. </a:t>
            </a:r>
            <a:r>
              <a:rPr sz="1600" spc="-5" dirty="0">
                <a:latin typeface="Calibri"/>
                <a:cs typeface="Calibri"/>
              </a:rPr>
              <a:t>En </a:t>
            </a:r>
            <a:r>
              <a:rPr sz="1600" spc="-15" dirty="0">
                <a:latin typeface="Calibri"/>
                <a:cs typeface="Calibri"/>
              </a:rPr>
              <a:t>cas </a:t>
            </a:r>
            <a:r>
              <a:rPr sz="1600" spc="-30" dirty="0">
                <a:latin typeface="Calibri"/>
                <a:cs typeface="Calibri"/>
              </a:rPr>
              <a:t>contraire,  </a:t>
            </a:r>
            <a:r>
              <a:rPr sz="1600" spc="-15" dirty="0">
                <a:latin typeface="Calibri"/>
                <a:cs typeface="Calibri"/>
              </a:rPr>
              <a:t>vous </a:t>
            </a:r>
            <a:r>
              <a:rPr sz="1600" spc="-25" dirty="0">
                <a:latin typeface="Calibri"/>
                <a:cs typeface="Calibri"/>
              </a:rPr>
              <a:t>verrez </a:t>
            </a:r>
            <a:r>
              <a:rPr sz="1600" spc="-20" dirty="0">
                <a:latin typeface="Calibri"/>
                <a:cs typeface="Calibri"/>
              </a:rPr>
              <a:t>apparaitre </a:t>
            </a:r>
            <a:r>
              <a:rPr sz="1600" spc="-5" dirty="0">
                <a:latin typeface="Calibri"/>
                <a:cs typeface="Calibri"/>
              </a:rPr>
              <a:t>la </a:t>
            </a:r>
            <a:r>
              <a:rPr sz="1600" spc="-15" dirty="0">
                <a:latin typeface="Calibri"/>
                <a:cs typeface="Calibri"/>
              </a:rPr>
              <a:t>mention </a:t>
            </a:r>
            <a:r>
              <a:rPr sz="1600" dirty="0">
                <a:latin typeface="Calibri"/>
                <a:cs typeface="Calibri"/>
              </a:rPr>
              <a:t>« </a:t>
            </a:r>
            <a:r>
              <a:rPr sz="1600" spc="-30" dirty="0">
                <a:latin typeface="Calibri"/>
                <a:cs typeface="Calibri"/>
              </a:rPr>
              <a:t>Veuillez  </a:t>
            </a:r>
            <a:r>
              <a:rPr sz="1600" spc="-20" dirty="0">
                <a:latin typeface="Calibri"/>
                <a:cs typeface="Calibri"/>
              </a:rPr>
              <a:t>renseigner </a:t>
            </a:r>
            <a:r>
              <a:rPr sz="1600" spc="-5" dirty="0">
                <a:latin typeface="Calibri"/>
                <a:cs typeface="Calibri"/>
              </a:rPr>
              <a:t>ce </a:t>
            </a:r>
            <a:r>
              <a:rPr sz="1600" spc="-10" dirty="0">
                <a:latin typeface="Calibri"/>
                <a:cs typeface="Calibri"/>
              </a:rPr>
              <a:t>champ </a:t>
            </a:r>
            <a:r>
              <a:rPr sz="1600" dirty="0">
                <a:latin typeface="Calibri"/>
                <a:cs typeface="Calibri"/>
              </a:rPr>
              <a:t>» </a:t>
            </a:r>
            <a:r>
              <a:rPr sz="1600" spc="-25" dirty="0">
                <a:latin typeface="Calibri"/>
                <a:cs typeface="Calibri"/>
              </a:rPr>
              <a:t>près </a:t>
            </a:r>
            <a:r>
              <a:rPr sz="1600" spc="-5" dirty="0">
                <a:latin typeface="Calibri"/>
                <a:cs typeface="Calibri"/>
              </a:rPr>
              <a:t>de la </a:t>
            </a:r>
            <a:r>
              <a:rPr sz="1600" spc="-15" dirty="0" err="1">
                <a:latin typeface="Calibri"/>
                <a:cs typeface="Calibri"/>
              </a:rPr>
              <a:t>rubrique</a:t>
            </a:r>
            <a:r>
              <a:rPr sz="1600" spc="-15" dirty="0">
                <a:latin typeface="Calibri"/>
                <a:cs typeface="Calibri"/>
              </a:rPr>
              <a:t>  </a:t>
            </a:r>
            <a:r>
              <a:rPr sz="1600" spc="-15" dirty="0" err="1" smtClean="0">
                <a:latin typeface="Calibri"/>
                <a:cs typeface="Calibri"/>
              </a:rPr>
              <a:t>concernée</a:t>
            </a:r>
            <a:r>
              <a:rPr lang="fr-FR" sz="1600" spc="-15" dirty="0" smtClean="0">
                <a:latin typeface="Calibri"/>
                <a:cs typeface="Calibri"/>
              </a:rPr>
              <a:t> (ici à titre d’exemple le nombre de licenciés AS)</a:t>
            </a:r>
            <a:r>
              <a:rPr sz="1600" spc="-15" dirty="0" smtClean="0"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6762" y="4998187"/>
            <a:ext cx="1828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alibri"/>
                <a:cs typeface="Calibri"/>
              </a:rPr>
              <a:t>2.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2362" y="5019650"/>
            <a:ext cx="3717925" cy="2489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55"/>
              </a:lnSpc>
            </a:pPr>
            <a:r>
              <a:rPr sz="1600" b="1" spc="-15" dirty="0" err="1">
                <a:latin typeface="Calibri"/>
                <a:cs typeface="Calibri"/>
              </a:rPr>
              <a:t>Invitez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lang="fr-FR" sz="1600" b="1" spc="-10" dirty="0" smtClean="0">
                <a:latin typeface="Calibri"/>
                <a:cs typeface="Calibri"/>
              </a:rPr>
              <a:t>le représentant légal </a:t>
            </a:r>
            <a:r>
              <a:rPr sz="1600" b="1" dirty="0" smtClean="0">
                <a:latin typeface="Calibri"/>
                <a:cs typeface="Calibri"/>
              </a:rPr>
              <a:t>à </a:t>
            </a:r>
            <a:r>
              <a:rPr sz="1600" b="1" spc="-5" dirty="0">
                <a:latin typeface="Calibri"/>
                <a:cs typeface="Calibri"/>
              </a:rPr>
              <a:t>lire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l</a:t>
            </a:r>
            <a:r>
              <a:rPr sz="1600" spc="5" dirty="0">
                <a:latin typeface="Calibri"/>
                <a:cs typeface="Calibri"/>
              </a:rPr>
              <a:t>e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2362" y="5268062"/>
            <a:ext cx="2724150" cy="692497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sz="1600" b="1" dirty="0">
                <a:latin typeface="Calibri"/>
                <a:cs typeface="Calibri"/>
              </a:rPr>
              <a:t>dossier de </a:t>
            </a:r>
            <a:r>
              <a:rPr sz="1600" b="1" spc="-5" dirty="0">
                <a:latin typeface="Calibri"/>
                <a:cs typeface="Calibri"/>
              </a:rPr>
              <a:t>candidature </a:t>
            </a:r>
            <a:r>
              <a:rPr sz="1600" b="1" dirty="0">
                <a:latin typeface="Calibri"/>
                <a:cs typeface="Calibri"/>
              </a:rPr>
              <a:t>par</a:t>
            </a:r>
            <a:r>
              <a:rPr sz="1600" b="1" spc="-85" dirty="0">
                <a:latin typeface="Calibri"/>
                <a:cs typeface="Calibri"/>
              </a:rPr>
              <a:t> </a:t>
            </a:r>
            <a:r>
              <a:rPr sz="1600" b="1" spc="-5" dirty="0" smtClean="0">
                <a:latin typeface="Calibri"/>
                <a:cs typeface="Calibri"/>
              </a:rPr>
              <a:t>mail</a:t>
            </a:r>
            <a:r>
              <a:rPr lang="fr-FR" sz="1600" b="1" spc="-5" dirty="0" smtClean="0">
                <a:latin typeface="Calibri"/>
                <a:cs typeface="Calibri"/>
              </a:rPr>
              <a:t> « </a:t>
            </a:r>
            <a:r>
              <a:rPr lang="fr-FR" sz="1600" b="1" spc="-5" dirty="0" err="1" smtClean="0">
                <a:latin typeface="Calibri"/>
                <a:cs typeface="Calibri"/>
              </a:rPr>
              <a:t>cf</a:t>
            </a:r>
            <a:r>
              <a:rPr lang="fr-FR" sz="1600" b="1" spc="-5" dirty="0" smtClean="0">
                <a:latin typeface="Calibri"/>
                <a:cs typeface="Calibri"/>
              </a:rPr>
              <a:t> 3.2 inviter une personne à compléter le dossier »</a:t>
            </a:r>
            <a:r>
              <a:rPr sz="1600" spc="-5" dirty="0" smtClean="0"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57800" y="3186683"/>
            <a:ext cx="6035802" cy="12824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</TotalTime>
  <Words>1105</Words>
  <Application>Microsoft Office PowerPoint</Application>
  <PresentationFormat>Grand écran</PresentationFormat>
  <Paragraphs>133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Comment déposer une offre « 2h de sport en plus au collège » (2HSC)  sur Demarches-simplifiees?</vt:lpstr>
      <vt:lpstr>1. Préambule</vt:lpstr>
      <vt:lpstr>2- SE CONNECTER</vt:lpstr>
      <vt:lpstr>2.1 Vous ne possédez pas de  compte</vt:lpstr>
      <vt:lpstr>2.2 Vous possédez un compte</vt:lpstr>
      <vt:lpstr>« demande confirmation mdp »</vt:lpstr>
      <vt:lpstr>3- DEPOSER UNE CANDIDATURE</vt:lpstr>
      <vt:lpstr>3-2 Remplir les rubriques</vt:lpstr>
      <vt:lpstr>3-3 Déposer le dossier</vt:lpstr>
      <vt:lpstr>3.4 Soumettre la demande :</vt:lpstr>
      <vt:lpstr>4. Accéder au suivi de ma demande</vt:lpstr>
      <vt:lpstr>4.2 Les différents statuts de ma demande</vt:lpstr>
      <vt:lpstr>4.3 Télécharger le fichier annoté pour mise à jour</vt:lpstr>
      <vt:lpstr>Nous espérons que ce tutoriel vous aura aidé et restons à votre  disposition pour toute question et/ou complément.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Gellens Claudine</dc:creator>
  <cp:lastModifiedBy>STEPHANIE HOCDE-LABAU</cp:lastModifiedBy>
  <cp:revision>35</cp:revision>
  <dcterms:created xsi:type="dcterms:W3CDTF">2020-12-16T10:45:28Z</dcterms:created>
  <dcterms:modified xsi:type="dcterms:W3CDTF">2023-06-23T15:57:44Z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2020-12-10T00:00:00Z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2020-12-16T00:00:00Z</vt:filetime>
  </property>
</Properties>
</file>